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82" r:id="rId4"/>
    <p:sldId id="300" r:id="rId5"/>
    <p:sldId id="303" r:id="rId6"/>
    <p:sldId id="286" r:id="rId7"/>
    <p:sldId id="301" r:id="rId8"/>
    <p:sldId id="287" r:id="rId9"/>
    <p:sldId id="289" r:id="rId10"/>
    <p:sldId id="288" r:id="rId11"/>
    <p:sldId id="290" r:id="rId12"/>
    <p:sldId id="298" r:id="rId13"/>
    <p:sldId id="293" r:id="rId14"/>
    <p:sldId id="294" r:id="rId15"/>
    <p:sldId id="295" r:id="rId16"/>
    <p:sldId id="296" r:id="rId17"/>
    <p:sldId id="291" r:id="rId18"/>
    <p:sldId id="302" r:id="rId19"/>
    <p:sldId id="292" r:id="rId20"/>
    <p:sldId id="281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6D6E70"/>
    <a:srgbClr val="A9C9FF"/>
    <a:srgbClr val="F3F3F3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chan\AppData\Local\Temp\Data%20Inventory%20Projec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2015 Higher Education </a:t>
            </a:r>
            <a:r>
              <a:rPr lang="en-US" b="1" dirty="0">
                <a:solidFill>
                  <a:srgbClr val="FF0000"/>
                </a:solidFill>
              </a:rPr>
              <a:t>Academic Programs</a:t>
            </a:r>
            <a:r>
              <a:rPr lang="en-US" b="1" dirty="0">
                <a:solidFill>
                  <a:schemeClr val="tx1"/>
                </a:solidFill>
              </a:rPr>
              <a:t>, by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Inventory Project.xlsx]Sheet1'!$C$25:$C$53</c:f>
              <c:strCache>
                <c:ptCount val="29"/>
                <c:pt idx="0">
                  <c:v>USA </c:v>
                </c:pt>
                <c:pt idx="1">
                  <c:v>China</c:v>
                </c:pt>
                <c:pt idx="2">
                  <c:v>UK</c:v>
                </c:pt>
                <c:pt idx="3">
                  <c:v>Japan</c:v>
                </c:pt>
                <c:pt idx="4">
                  <c:v>South Africa</c:v>
                </c:pt>
                <c:pt idx="5">
                  <c:v>Canada</c:v>
                </c:pt>
                <c:pt idx="6">
                  <c:v>Australia</c:v>
                </c:pt>
                <c:pt idx="7">
                  <c:v>Austria</c:v>
                </c:pt>
                <c:pt idx="8">
                  <c:v>India</c:v>
                </c:pt>
                <c:pt idx="9">
                  <c:v>Mozambique</c:v>
                </c:pt>
                <c:pt idx="10">
                  <c:v>Uganda</c:v>
                </c:pt>
                <c:pt idx="11">
                  <c:v>New Zealand</c:v>
                </c:pt>
                <c:pt idx="12">
                  <c:v>South Korea</c:v>
                </c:pt>
                <c:pt idx="13">
                  <c:v>Vietnam</c:v>
                </c:pt>
                <c:pt idx="14">
                  <c:v>Finland</c:v>
                </c:pt>
                <c:pt idx="15">
                  <c:v>Germany</c:v>
                </c:pt>
                <c:pt idx="16">
                  <c:v>Hong Kong</c:v>
                </c:pt>
                <c:pt idx="17">
                  <c:v>Hungary</c:v>
                </c:pt>
                <c:pt idx="18">
                  <c:v>Ireland</c:v>
                </c:pt>
                <c:pt idx="19">
                  <c:v>Italy</c:v>
                </c:pt>
                <c:pt idx="20">
                  <c:v>Netherlands</c:v>
                </c:pt>
                <c:pt idx="21">
                  <c:v>Norway</c:v>
                </c:pt>
                <c:pt idx="22">
                  <c:v>Argentina</c:v>
                </c:pt>
                <c:pt idx="23">
                  <c:v>Chile</c:v>
                </c:pt>
                <c:pt idx="24">
                  <c:v>Cuba </c:v>
                </c:pt>
                <c:pt idx="25">
                  <c:v>Kazakhstan</c:v>
                </c:pt>
                <c:pt idx="26">
                  <c:v>Egypt</c:v>
                </c:pt>
                <c:pt idx="27">
                  <c:v>Taiwan</c:v>
                </c:pt>
                <c:pt idx="28">
                  <c:v>Russia</c:v>
                </c:pt>
              </c:strCache>
            </c:strRef>
          </c:cat>
          <c:val>
            <c:numRef>
              <c:f>'[Data Inventory Project.xlsx]Sheet1'!$D$25:$D$53</c:f>
              <c:numCache>
                <c:formatCode>General</c:formatCode>
                <c:ptCount val="29"/>
                <c:pt idx="0">
                  <c:v>194</c:v>
                </c:pt>
                <c:pt idx="1">
                  <c:v>31</c:v>
                </c:pt>
                <c:pt idx="2">
                  <c:v>13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3-4191-9AE2-A6B74D945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61680"/>
        <c:axId val="157962240"/>
      </c:barChart>
      <c:catAx>
        <c:axId val="1579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2240"/>
        <c:crosses val="autoZero"/>
        <c:auto val="1"/>
        <c:lblAlgn val="ctr"/>
        <c:lblOffset val="100"/>
        <c:noMultiLvlLbl val="0"/>
      </c:catAx>
      <c:valAx>
        <c:axId val="15796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Top 8 </a:t>
            </a:r>
            <a:r>
              <a:rPr lang="en-US" sz="1800" b="1" i="0" baseline="0" dirty="0">
                <a:solidFill>
                  <a:srgbClr val="FF0000"/>
                </a:solidFill>
                <a:effectLst/>
              </a:rPr>
              <a:t>Non-U.S.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Focus/Expertise of Higher Education </a:t>
            </a:r>
            <a:r>
              <a:rPr lang="en-US" sz="1800" b="1" i="0" baseline="0" dirty="0">
                <a:solidFill>
                  <a:srgbClr val="FF0000"/>
                </a:solidFill>
                <a:effectLst/>
              </a:rPr>
              <a:t>Academic Programs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, by percentage</a:t>
            </a:r>
            <a:endParaRPr lang="en-US" dirty="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Inventory Project.xlsx]Sheet1'!$D$12:$D$19</c:f>
              <c:strCache>
                <c:ptCount val="8"/>
                <c:pt idx="0">
                  <c:v>Administration, Management or Leadership</c:v>
                </c:pt>
                <c:pt idx="1">
                  <c:v>Comparative or International Studies</c:v>
                </c:pt>
                <c:pt idx="2">
                  <c:v>Curriculum &amp; Instruction</c:v>
                </c:pt>
                <c:pt idx="3">
                  <c:v>Economics of Higher Education</c:v>
                </c:pt>
                <c:pt idx="4">
                  <c:v>Academic Profession</c:v>
                </c:pt>
                <c:pt idx="5">
                  <c:v>Globalization and Internationalization</c:v>
                </c:pt>
                <c:pt idx="6">
                  <c:v>Law or Public Policy</c:v>
                </c:pt>
                <c:pt idx="7">
                  <c:v>History of Higher Education</c:v>
                </c:pt>
              </c:strCache>
            </c:strRef>
          </c:cat>
          <c:val>
            <c:numRef>
              <c:f>'[Data Inventory Project.xlsx]Sheet1'!$E$12:$E$19</c:f>
              <c:numCache>
                <c:formatCode>General</c:formatCode>
                <c:ptCount val="8"/>
                <c:pt idx="0">
                  <c:v>75</c:v>
                </c:pt>
                <c:pt idx="1">
                  <c:v>44.7</c:v>
                </c:pt>
                <c:pt idx="2">
                  <c:v>40.799999999999997</c:v>
                </c:pt>
                <c:pt idx="3">
                  <c:v>31.6</c:v>
                </c:pt>
                <c:pt idx="4">
                  <c:v>30.3</c:v>
                </c:pt>
                <c:pt idx="5">
                  <c:v>30.3</c:v>
                </c:pt>
                <c:pt idx="6">
                  <c:v>13.2</c:v>
                </c:pt>
                <c:pt idx="7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6-481D-A51F-D57BF7F30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64480"/>
        <c:axId val="157965040"/>
      </c:lineChart>
      <c:catAx>
        <c:axId val="1579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5040"/>
        <c:crosses val="autoZero"/>
        <c:auto val="1"/>
        <c:lblAlgn val="ctr"/>
        <c:lblOffset val="100"/>
        <c:noMultiLvlLbl val="0"/>
      </c:catAx>
      <c:valAx>
        <c:axId val="15796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Top 8 </a:t>
            </a:r>
            <a:r>
              <a:rPr lang="en-US" sz="1800" b="1" i="0" baseline="0" dirty="0">
                <a:solidFill>
                  <a:srgbClr val="FF0000"/>
                </a:solidFill>
                <a:effectLst/>
              </a:rPr>
              <a:t>U.S. 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Focus/Expertise of Higher Education </a:t>
            </a:r>
            <a:r>
              <a:rPr lang="en-US" sz="1800" b="1" i="0" baseline="0" dirty="0">
                <a:solidFill>
                  <a:srgbClr val="FF0000"/>
                </a:solidFill>
                <a:effectLst/>
              </a:rPr>
              <a:t>Academic Programs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, by percentage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Inventory Project.xlsx]Sheet1'!$D$2:$D$10</c:f>
              <c:strCache>
                <c:ptCount val="9"/>
                <c:pt idx="0">
                  <c:v>Administration, Management or Leadership</c:v>
                </c:pt>
                <c:pt idx="1">
                  <c:v>Student Affairs</c:v>
                </c:pt>
                <c:pt idx="2">
                  <c:v>Access and Equity</c:v>
                </c:pt>
                <c:pt idx="3">
                  <c:v>Curriculum &amp; Instruction</c:v>
                </c:pt>
                <c:pt idx="4">
                  <c:v>Comparative or International Studies</c:v>
                </c:pt>
                <c:pt idx="5">
                  <c:v>Academic Profession</c:v>
                </c:pt>
                <c:pt idx="6">
                  <c:v>Globalization and Internationalization</c:v>
                </c:pt>
                <c:pt idx="7">
                  <c:v>Diversity in Higher Education</c:v>
                </c:pt>
                <c:pt idx="8">
                  <c:v>Community Colleges </c:v>
                </c:pt>
              </c:strCache>
            </c:strRef>
          </c:cat>
          <c:val>
            <c:numRef>
              <c:f>'[Data Inventory Project.xlsx]Sheet1'!$E$2:$E$10</c:f>
              <c:numCache>
                <c:formatCode>General</c:formatCode>
                <c:ptCount val="9"/>
                <c:pt idx="0">
                  <c:v>99.5</c:v>
                </c:pt>
                <c:pt idx="1">
                  <c:v>67.7</c:v>
                </c:pt>
                <c:pt idx="2">
                  <c:v>24.5</c:v>
                </c:pt>
                <c:pt idx="3">
                  <c:v>24.5</c:v>
                </c:pt>
                <c:pt idx="4">
                  <c:v>24</c:v>
                </c:pt>
                <c:pt idx="5">
                  <c:v>20.8</c:v>
                </c:pt>
                <c:pt idx="6">
                  <c:v>20.3</c:v>
                </c:pt>
                <c:pt idx="7">
                  <c:v>18.8</c:v>
                </c:pt>
                <c:pt idx="8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15-4F50-83D4-FB0CB438F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573936"/>
        <c:axId val="159574496"/>
      </c:lineChart>
      <c:catAx>
        <c:axId val="1595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74496"/>
        <c:crosses val="autoZero"/>
        <c:auto val="1"/>
        <c:lblAlgn val="ctr"/>
        <c:lblOffset val="100"/>
        <c:noMultiLvlLbl val="0"/>
      </c:catAx>
      <c:valAx>
        <c:axId val="15957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7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2015 Higher Education </a:t>
            </a:r>
            <a:r>
              <a:rPr lang="en-US" b="1" dirty="0">
                <a:solidFill>
                  <a:srgbClr val="FF0000"/>
                </a:solidFill>
              </a:rPr>
              <a:t>Research Centers/Institutes</a:t>
            </a:r>
            <a:r>
              <a:rPr lang="en-US" b="1" dirty="0">
                <a:solidFill>
                  <a:schemeClr val="tx1"/>
                </a:solidFill>
              </a:rPr>
              <a:t>, by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Inventory Project.xlsx]Sheet1'!$H$1:$H$48</c:f>
              <c:strCache>
                <c:ptCount val="48"/>
                <c:pt idx="0">
                  <c:v>USA</c:v>
                </c:pt>
                <c:pt idx="1">
                  <c:v>China</c:v>
                </c:pt>
                <c:pt idx="2">
                  <c:v>UK</c:v>
                </c:pt>
                <c:pt idx="3">
                  <c:v>Japan</c:v>
                </c:pt>
                <c:pt idx="4">
                  <c:v>Germany</c:v>
                </c:pt>
                <c:pt idx="5">
                  <c:v>Canada</c:v>
                </c:pt>
                <c:pt idx="6">
                  <c:v>Australia</c:v>
                </c:pt>
                <c:pt idx="7">
                  <c:v>Belgium</c:v>
                </c:pt>
                <c:pt idx="8">
                  <c:v>Chili</c:v>
                </c:pt>
                <c:pt idx="9">
                  <c:v>Finland</c:v>
                </c:pt>
                <c:pt idx="10">
                  <c:v>France</c:v>
                </c:pt>
                <c:pt idx="11">
                  <c:v>Russia</c:v>
                </c:pt>
                <c:pt idx="12">
                  <c:v>South Korea</c:v>
                </c:pt>
                <c:pt idx="13">
                  <c:v>India</c:v>
                </c:pt>
                <c:pt idx="14">
                  <c:v>Nortway</c:v>
                </c:pt>
                <c:pt idx="15">
                  <c:v>South Afirca</c:v>
                </c:pt>
                <c:pt idx="16">
                  <c:v>Vietnam</c:v>
                </c:pt>
                <c:pt idx="17">
                  <c:v>Austria</c:v>
                </c:pt>
                <c:pt idx="18">
                  <c:v>Brazil</c:v>
                </c:pt>
                <c:pt idx="19">
                  <c:v>Czech Republic</c:v>
                </c:pt>
                <c:pt idx="20">
                  <c:v>Hungary</c:v>
                </c:pt>
                <c:pt idx="21">
                  <c:v>Lithuana</c:v>
                </c:pt>
                <c:pt idx="22">
                  <c:v>Poland</c:v>
                </c:pt>
                <c:pt idx="23">
                  <c:v>Spain</c:v>
                </c:pt>
                <c:pt idx="24">
                  <c:v>Argentina</c:v>
                </c:pt>
                <c:pt idx="25">
                  <c:v>Columbia</c:v>
                </c:pt>
                <c:pt idx="26">
                  <c:v>Croatia</c:v>
                </c:pt>
                <c:pt idx="27">
                  <c:v>Egypt</c:v>
                </c:pt>
                <c:pt idx="28">
                  <c:v>Ghana</c:v>
                </c:pt>
                <c:pt idx="29">
                  <c:v>Hong Kong</c:v>
                </c:pt>
                <c:pt idx="30">
                  <c:v>Ireland</c:v>
                </c:pt>
                <c:pt idx="31">
                  <c:v>Italy</c:v>
                </c:pt>
                <c:pt idx="32">
                  <c:v>Kazakhstan</c:v>
                </c:pt>
                <c:pt idx="33">
                  <c:v>Lebanon</c:v>
                </c:pt>
                <c:pt idx="34">
                  <c:v>Malaysia</c:v>
                </c:pt>
                <c:pt idx="35">
                  <c:v>Mali</c:v>
                </c:pt>
                <c:pt idx="36">
                  <c:v>Mexico</c:v>
                </c:pt>
                <c:pt idx="37">
                  <c:v>Netherlands</c:v>
                </c:pt>
                <c:pt idx="38">
                  <c:v>New Zealand</c:v>
                </c:pt>
                <c:pt idx="39">
                  <c:v>Portugal</c:v>
                </c:pt>
                <c:pt idx="40">
                  <c:v>Saudi Arabia</c:v>
                </c:pt>
                <c:pt idx="41">
                  <c:v>Serbia</c:v>
                </c:pt>
                <c:pt idx="42">
                  <c:v>Slovenia</c:v>
                </c:pt>
                <c:pt idx="43">
                  <c:v>Sweden</c:v>
                </c:pt>
                <c:pt idx="44">
                  <c:v>Tunisia</c:v>
                </c:pt>
                <c:pt idx="45">
                  <c:v>Uganda</c:v>
                </c:pt>
                <c:pt idx="46">
                  <c:v>Ukraine</c:v>
                </c:pt>
                <c:pt idx="47">
                  <c:v>Venezuela</c:v>
                </c:pt>
              </c:strCache>
            </c:strRef>
          </c:cat>
          <c:val>
            <c:numRef>
              <c:f>'[Data Inventory Project.xlsx]Sheet1'!$I$1:$I$48</c:f>
              <c:numCache>
                <c:formatCode>General</c:formatCode>
                <c:ptCount val="48"/>
                <c:pt idx="0">
                  <c:v>50</c:v>
                </c:pt>
                <c:pt idx="1">
                  <c:v>45</c:v>
                </c:pt>
                <c:pt idx="2">
                  <c:v>18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A-4D89-8AEF-5B349BF14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576736"/>
        <c:axId val="159577296"/>
      </c:barChart>
      <c:catAx>
        <c:axId val="1595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77296"/>
        <c:crosses val="autoZero"/>
        <c:auto val="1"/>
        <c:lblAlgn val="ctr"/>
        <c:lblOffset val="100"/>
        <c:noMultiLvlLbl val="0"/>
      </c:catAx>
      <c:valAx>
        <c:axId val="15957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7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2015 Higher Education </a:t>
            </a:r>
            <a:r>
              <a:rPr lang="en-US" dirty="0">
                <a:solidFill>
                  <a:srgbClr val="FF0000"/>
                </a:solidFill>
              </a:rPr>
              <a:t>Research Centers/Institutes</a:t>
            </a:r>
            <a:r>
              <a:rPr lang="en-US" dirty="0">
                <a:solidFill>
                  <a:schemeClr val="tx1"/>
                </a:solidFill>
              </a:rPr>
              <a:t>, by regions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D14-4959-A626-892E6B7002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D14-4959-A626-892E6B7002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D14-4959-A626-892E6B70020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D14-4959-A626-892E6B70020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D14-4959-A626-892E6B70020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D14-4959-A626-892E6B70020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D14-4959-A626-892E6B7002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Sheet1!$A$16:$A$22</c:f>
              <c:strCache>
                <c:ptCount val="7"/>
                <c:pt idx="0">
                  <c:v>Asia</c:v>
                </c:pt>
                <c:pt idx="1">
                  <c:v>Europe</c:v>
                </c:pt>
                <c:pt idx="2">
                  <c:v>North America</c:v>
                </c:pt>
                <c:pt idx="3">
                  <c:v>Latin America</c:v>
                </c:pt>
                <c:pt idx="4">
                  <c:v>Africa</c:v>
                </c:pt>
                <c:pt idx="5">
                  <c:v>Oceania</c:v>
                </c:pt>
                <c:pt idx="6">
                  <c:v>MENA</c:v>
                </c:pt>
              </c:strCache>
            </c:strRef>
          </c:cat>
          <c:val>
            <c:numRef>
              <c:f>Sheet1!$B$16:$B$22</c:f>
              <c:numCache>
                <c:formatCode>0%</c:formatCode>
                <c:ptCount val="7"/>
                <c:pt idx="0">
                  <c:v>0.33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D14-4959-A626-892E6B7002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2015 Higher Education Research Centers/Institutes, by regions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tx1"/>
                </a:solidFill>
              </a:rPr>
              <a:t>Top 6 Higher Education </a:t>
            </a:r>
            <a:r>
              <a:rPr lang="en-US" baseline="0" dirty="0">
                <a:solidFill>
                  <a:srgbClr val="FF0000"/>
                </a:solidFill>
              </a:rPr>
              <a:t>Journals/Publications</a:t>
            </a:r>
            <a:r>
              <a:rPr lang="en-US" baseline="0" dirty="0">
                <a:solidFill>
                  <a:schemeClr val="tx1"/>
                </a:solidFill>
              </a:rPr>
              <a:t>, by country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Inventory Project.xlsx]Sheet1'!$A$9:$A$14</c:f>
              <c:strCache>
                <c:ptCount val="6"/>
                <c:pt idx="0">
                  <c:v>United States</c:v>
                </c:pt>
                <c:pt idx="1">
                  <c:v>United Kingdom</c:v>
                </c:pt>
                <c:pt idx="2">
                  <c:v>China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</c:strCache>
            </c:strRef>
          </c:cat>
          <c:val>
            <c:numRef>
              <c:f>'[Data Inventory Project.xlsx]Sheet1'!$B$9:$B$14</c:f>
              <c:numCache>
                <c:formatCode>General</c:formatCode>
                <c:ptCount val="6"/>
                <c:pt idx="0">
                  <c:v>36.1</c:v>
                </c:pt>
                <c:pt idx="1">
                  <c:v>12.1</c:v>
                </c:pt>
                <c:pt idx="2">
                  <c:v>9.6</c:v>
                </c:pt>
                <c:pt idx="3">
                  <c:v>9.6</c:v>
                </c:pt>
                <c:pt idx="4">
                  <c:v>3.2</c:v>
                </c:pt>
                <c:pt idx="5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0A-4DAD-9C69-DBCD134A2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938208"/>
        <c:axId val="159938768"/>
      </c:lineChart>
      <c:catAx>
        <c:axId val="15993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38768"/>
        <c:crosses val="autoZero"/>
        <c:auto val="1"/>
        <c:lblAlgn val="ctr"/>
        <c:lblOffset val="100"/>
        <c:noMultiLvlLbl val="0"/>
      </c:catAx>
      <c:valAx>
        <c:axId val="15993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2015 Higher Education Research Centers/Institutes, by regions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2015 Higher Education </a:t>
            </a:r>
            <a:r>
              <a:rPr lang="en-US" b="1" dirty="0">
                <a:solidFill>
                  <a:srgbClr val="FF0000"/>
                </a:solidFill>
              </a:rPr>
              <a:t>Journals/Publications</a:t>
            </a:r>
            <a:r>
              <a:rPr lang="en-US" b="1" dirty="0">
                <a:solidFill>
                  <a:sysClr val="windowText" lastClr="000000"/>
                </a:solidFill>
              </a:rPr>
              <a:t>, by language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Inventory Project.xlsx]Sheet1'!$K$8:$K$29</c:f>
              <c:strCache>
                <c:ptCount val="22"/>
                <c:pt idx="0">
                  <c:v>English</c:v>
                </c:pt>
                <c:pt idx="1">
                  <c:v>Chinese</c:v>
                </c:pt>
                <c:pt idx="2">
                  <c:v>Japanese</c:v>
                </c:pt>
                <c:pt idx="3">
                  <c:v>Spanish</c:v>
                </c:pt>
                <c:pt idx="4">
                  <c:v>French</c:v>
                </c:pt>
                <c:pt idx="5">
                  <c:v>German</c:v>
                </c:pt>
                <c:pt idx="6">
                  <c:v>Russia</c:v>
                </c:pt>
                <c:pt idx="7">
                  <c:v>Korean</c:v>
                </c:pt>
                <c:pt idx="8">
                  <c:v>Portugese</c:v>
                </c:pt>
                <c:pt idx="9">
                  <c:v>Arab</c:v>
                </c:pt>
                <c:pt idx="10">
                  <c:v>Dutch</c:v>
                </c:pt>
                <c:pt idx="11">
                  <c:v>Malay</c:v>
                </c:pt>
                <c:pt idx="12">
                  <c:v>Italian</c:v>
                </c:pt>
                <c:pt idx="13">
                  <c:v>Norwegian</c:v>
                </c:pt>
                <c:pt idx="14">
                  <c:v>Polish</c:v>
                </c:pt>
                <c:pt idx="15">
                  <c:v>Czech</c:v>
                </c:pt>
                <c:pt idx="16">
                  <c:v>Slovak</c:v>
                </c:pt>
                <c:pt idx="17">
                  <c:v>Afrikaans</c:v>
                </c:pt>
                <c:pt idx="18">
                  <c:v>Romanian</c:v>
                </c:pt>
                <c:pt idx="19">
                  <c:v>Swedish</c:v>
                </c:pt>
                <c:pt idx="20">
                  <c:v>Danish</c:v>
                </c:pt>
                <c:pt idx="21">
                  <c:v>Turkish</c:v>
                </c:pt>
              </c:strCache>
            </c:strRef>
          </c:cat>
          <c:val>
            <c:numRef>
              <c:f>'[Data Inventory Project.xlsx]Sheet1'!$L$8:$L$29</c:f>
              <c:numCache>
                <c:formatCode>General</c:formatCode>
                <c:ptCount val="22"/>
                <c:pt idx="0">
                  <c:v>190</c:v>
                </c:pt>
                <c:pt idx="1">
                  <c:v>27</c:v>
                </c:pt>
                <c:pt idx="2">
                  <c:v>26</c:v>
                </c:pt>
                <c:pt idx="3">
                  <c:v>15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A-4C28-BEEF-9B3A94664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490688"/>
        <c:axId val="160491248"/>
      </c:barChart>
      <c:catAx>
        <c:axId val="16049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91248"/>
        <c:crosses val="autoZero"/>
        <c:auto val="1"/>
        <c:lblAlgn val="ctr"/>
        <c:lblOffset val="100"/>
        <c:noMultiLvlLbl val="0"/>
      </c:catAx>
      <c:valAx>
        <c:axId val="16049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9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DB66C4-3C83-4768-AF71-8AC265CB8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72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95DDE5F0-2145-43A2-BE6F-C049DF7E9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3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94A8FB-DD9D-4667-91CC-B4014296878D}" type="slidenum">
              <a:rPr lang="en-US" altLang="en-US" sz="1200" i="0"/>
              <a:pPr/>
              <a:t>1</a:t>
            </a:fld>
            <a:endParaRPr lang="en-US" altLang="en-US" sz="1200" i="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Qualitative researchers have often seen validity and ethics are separate and distinct;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Validity and Ethics are reflective understanding, and are useful in the process of making meaning (or producing authentic knowledge).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Who am I?  What am I?  Where am I?  What does all that mean for my research project?</a:t>
            </a:r>
          </a:p>
        </p:txBody>
      </p:sp>
    </p:spTree>
    <p:extLst>
      <p:ext uri="{BB962C8B-B14F-4D97-AF65-F5344CB8AC3E}">
        <p14:creationId xmlns:p14="http://schemas.microsoft.com/office/powerpoint/2010/main" val="235555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60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385D2-C2FE-40AC-B3EA-BD0BD5AB31CF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254279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21865-577C-4909-A448-5EBE58DCE1ED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343284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511C8-C043-4EE3-9A60-42D6F15B03FC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3336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5DC8A-8FAE-45C0-A5FE-E4D51B3783CC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248880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4813-4B74-47B1-9697-8A310F76A29E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241613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0438B-2A2D-4544-B9E9-AADA72982155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395171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58111-12E3-4560-A1B5-9ABCD8EA26C5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99304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3115C-E769-4591-B274-623437EE9019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2371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282DE-8A1E-4D5D-A577-10825F524F09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355846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19400-3585-4126-B094-66072E2F279E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126242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fld id="{46698282-2B01-4AB0-9F52-43F35DB7FB95}" type="datetime4">
              <a:rPr lang="en-US" altLang="en-US"/>
              <a:pPr/>
              <a:t>May 7, 2018</a:t>
            </a:fld>
            <a:endParaRPr lang="en-US" altLang="en-US" sz="1400" i="1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4953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SLIS IUB (Edit via "View" Menu then "Header and Footer...")</a:t>
            </a:r>
            <a:endParaRPr lang="en-US" altLang="en-US" sz="1400" i="1"/>
          </a:p>
        </p:txBody>
      </p:sp>
      <p:sp>
        <p:nvSpPr>
          <p:cNvPr id="1031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40" descr="iu_h_w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735" y="2668415"/>
            <a:ext cx="8991600" cy="1289050"/>
          </a:xfrm>
        </p:spPr>
        <p:txBody>
          <a:bodyPr/>
          <a:lstStyle/>
          <a:p>
            <a:pPr eaLnBrk="1" hangingPunct="1"/>
            <a:r>
              <a:rPr lang="en-US" altLang="en-US" b="1" dirty="0"/>
              <a:t>Roy Y. Chan</a:t>
            </a:r>
            <a:endParaRPr lang="en-US" altLang="en-US" sz="1800" b="1" u="sng" dirty="0">
              <a:solidFill>
                <a:srgbClr val="00B0F0"/>
              </a:solidFill>
            </a:endParaRPr>
          </a:p>
          <a:p>
            <a:pPr eaLnBrk="1" hangingPunct="1"/>
            <a:r>
              <a:rPr lang="en-US" altLang="en-US" sz="1800" dirty="0"/>
              <a:t>*Download </a:t>
            </a:r>
            <a:r>
              <a:rPr lang="en-US" altLang="en-US" sz="1800" b="1" u="sng" dirty="0"/>
              <a:t>FREE</a:t>
            </a:r>
            <a:r>
              <a:rPr lang="en-US" altLang="en-US" sz="1800" dirty="0"/>
              <a:t> Inventory Book: </a:t>
            </a:r>
            <a:r>
              <a:rPr lang="en-US" altLang="en-US" sz="1800" b="1" u="sng" dirty="0">
                <a:solidFill>
                  <a:srgbClr val="00B0F0"/>
                </a:solidFill>
              </a:rPr>
              <a:t>http://iu.box.com/v/HigherEducationInventory</a:t>
            </a:r>
            <a:endParaRPr lang="en-US" altLang="en-US" sz="1800" b="1" u="sng" dirty="0"/>
          </a:p>
        </p:txBody>
      </p:sp>
      <p:sp>
        <p:nvSpPr>
          <p:cNvPr id="15362" name="Text Box 7"/>
          <p:cNvSpPr>
            <a:spLocks noGrp="1" noChangeArrowheads="1"/>
          </p:cNvSpPr>
          <p:nvPr>
            <p:ph type="ctrTitle"/>
          </p:nvPr>
        </p:nvSpPr>
        <p:spPr>
          <a:xfrm>
            <a:off x="-15877" y="533400"/>
            <a:ext cx="9140825" cy="806450"/>
          </a:xfrm>
          <a:noFill/>
        </p:spPr>
        <p:txBody>
          <a:bodyPr/>
          <a:lstStyle/>
          <a:p>
            <a:r>
              <a:rPr lang="en-US" sz="3200" b="1" u="sng" dirty="0"/>
              <a:t>Reimagining Higher Education as a Field of Study: An Analysis of 495 Academic Programs, Research Centers, and Institutes across 48 Countries</a:t>
            </a:r>
            <a:endParaRPr lang="en-US" altLang="en-US" sz="3200" b="1" u="sng" dirty="0"/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304800" y="2016125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i="0" dirty="0">
                <a:solidFill>
                  <a:schemeClr val="bg1"/>
                </a:solidFill>
              </a:rPr>
              <a:t>August 4, 2018</a:t>
            </a:r>
            <a:endParaRPr lang="en-US" altLang="en-US" i="0" dirty="0"/>
          </a:p>
        </p:txBody>
      </p:sp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441325" y="40640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i="0" dirty="0">
                <a:solidFill>
                  <a:schemeClr val="bg1"/>
                </a:solidFill>
              </a:rPr>
              <a:t>WERA 2018 Inaugural Congress</a:t>
            </a:r>
            <a:endParaRPr lang="en-US" altLang="en-US" sz="3200" b="1" i="0" dirty="0">
              <a:solidFill>
                <a:schemeClr val="bg1"/>
              </a:solidFill>
            </a:endParaRP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600575"/>
            <a:ext cx="9144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304800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Criteria for Inclusion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62484" y="1295400"/>
            <a:ext cx="9288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0" u="sng" dirty="0">
                <a:solidFill>
                  <a:srgbClr val="FF0000"/>
                </a:solidFill>
              </a:rPr>
              <a:t>Academic Programs </a:t>
            </a:r>
            <a:r>
              <a:rPr lang="en-US" sz="3000" i="0" dirty="0"/>
              <a:t>– 1) Focused on teaching and offering a formal degree, 2) At least one full-time faculty member, 3) Award a graduate-level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0" u="sng" dirty="0">
                <a:solidFill>
                  <a:srgbClr val="FF0000"/>
                </a:solidFill>
              </a:rPr>
              <a:t>Centers or Institutes </a:t>
            </a:r>
            <a:r>
              <a:rPr lang="en-US" sz="3000" i="0" dirty="0"/>
              <a:t>– 1) Primarily focused on higher education research, policy analysis, or other activities, 2) Have at least one full-time staff, 3) Have a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0" u="sng" dirty="0">
                <a:solidFill>
                  <a:srgbClr val="FF0000"/>
                </a:solidFill>
              </a:rPr>
              <a:t>Journals/Publications</a:t>
            </a:r>
            <a:r>
              <a:rPr lang="en-US" sz="3000" i="0" u="sng" dirty="0"/>
              <a:t> </a:t>
            </a:r>
            <a:r>
              <a:rPr lang="en-US" sz="3000" i="0" dirty="0"/>
              <a:t>– 1) Primarily focus on issues of higher education, 2) Recognized as a credible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5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1" y="91678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Findings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645545"/>
              </p:ext>
            </p:extLst>
          </p:nvPr>
        </p:nvGraphicFramePr>
        <p:xfrm>
          <a:off x="-1" y="869156"/>
          <a:ext cx="9144001" cy="522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33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520" y="236339"/>
            <a:ext cx="9296399" cy="822722"/>
          </a:xfrm>
        </p:spPr>
        <p:txBody>
          <a:bodyPr/>
          <a:lstStyle/>
          <a:p>
            <a:pPr algn="ctr"/>
            <a:r>
              <a:rPr lang="en-US" sz="3600" dirty="0"/>
              <a:t>Findings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00900"/>
              </p:ext>
            </p:extLst>
          </p:nvPr>
        </p:nvGraphicFramePr>
        <p:xfrm>
          <a:off x="76200" y="3505200"/>
          <a:ext cx="8990162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915751"/>
              </p:ext>
            </p:extLst>
          </p:nvPr>
        </p:nvGraphicFramePr>
        <p:xfrm>
          <a:off x="-12940" y="838200"/>
          <a:ext cx="912962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15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1" y="91678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Findings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36255"/>
              </p:ext>
            </p:extLst>
          </p:nvPr>
        </p:nvGraphicFramePr>
        <p:xfrm>
          <a:off x="0" y="838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31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1" y="91678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Findings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376356"/>
              </p:ext>
            </p:extLst>
          </p:nvPr>
        </p:nvGraphicFramePr>
        <p:xfrm>
          <a:off x="0" y="914400"/>
          <a:ext cx="9131060" cy="512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05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1" y="91678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Findings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21616"/>
              </p:ext>
            </p:extLst>
          </p:nvPr>
        </p:nvGraphicFramePr>
        <p:xfrm>
          <a:off x="0" y="914400"/>
          <a:ext cx="9131060" cy="512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2790"/>
              </p:ext>
            </p:extLst>
          </p:nvPr>
        </p:nvGraphicFramePr>
        <p:xfrm>
          <a:off x="127958" y="914400"/>
          <a:ext cx="8787442" cy="512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57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1" y="91678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Findings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49530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21616"/>
              </p:ext>
            </p:extLst>
          </p:nvPr>
        </p:nvGraphicFramePr>
        <p:xfrm>
          <a:off x="0" y="914400"/>
          <a:ext cx="9131060" cy="512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79475"/>
              </p:ext>
            </p:extLst>
          </p:nvPr>
        </p:nvGraphicFramePr>
        <p:xfrm>
          <a:off x="24442" y="914400"/>
          <a:ext cx="9043358" cy="512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72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304800"/>
            <a:ext cx="9296399" cy="838200"/>
          </a:xfrm>
        </p:spPr>
        <p:txBody>
          <a:bodyPr/>
          <a:lstStyle/>
          <a:p>
            <a:pPr algn="ctr"/>
            <a:r>
              <a:rPr lang="en-US" sz="3600" dirty="0"/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-38100" y="920889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Higher education scholarship is accessible in mostly English-speaking </a:t>
            </a:r>
            <a:r>
              <a:rPr lang="en-US" sz="3200" i="0" dirty="0">
                <a:solidFill>
                  <a:srgbClr val="FF0000"/>
                </a:solidFill>
              </a:rPr>
              <a:t>developed, wealthiest</a:t>
            </a:r>
            <a:r>
              <a:rPr lang="en-US" sz="3200" i="0" dirty="0"/>
              <a:t> countries.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Statist Model </a:t>
            </a:r>
            <a:r>
              <a:rPr lang="en-US" sz="2800" i="0" dirty="0"/>
              <a:t>(strong elites; fee driven; relies on government support; weakened middle class)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However, most developing countries (except China) </a:t>
            </a:r>
            <a:r>
              <a:rPr lang="en-US" sz="3200" i="0" dirty="0">
                <a:solidFill>
                  <a:srgbClr val="FF0000"/>
                </a:solidFill>
              </a:rPr>
              <a:t>do not </a:t>
            </a:r>
            <a:r>
              <a:rPr lang="en-US" sz="3200" i="0" dirty="0"/>
              <a:t>have access to research centers/institutes and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Liberal Model </a:t>
            </a:r>
            <a:r>
              <a:rPr lang="en-US" sz="2800" i="0" dirty="0"/>
              <a:t>(low level of government spending on higher education; larger higher education sector)</a:t>
            </a:r>
            <a:endParaRPr lang="en-US" sz="320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4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304800"/>
            <a:ext cx="9296399" cy="838200"/>
          </a:xfrm>
        </p:spPr>
        <p:txBody>
          <a:bodyPr/>
          <a:lstStyle/>
          <a:p>
            <a:pPr algn="ctr"/>
            <a:r>
              <a:rPr lang="en-US" sz="3600" dirty="0"/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-38100" y="112036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From the </a:t>
            </a:r>
            <a:r>
              <a:rPr lang="en-US" sz="3200" i="0" dirty="0">
                <a:solidFill>
                  <a:srgbClr val="FF0000"/>
                </a:solidFill>
              </a:rPr>
              <a:t>world culture perspective</a:t>
            </a:r>
            <a:r>
              <a:rPr lang="en-US" sz="3200" i="0" dirty="0"/>
              <a:t>, countries develop higher education programs/institutes not because it satisfies </a:t>
            </a:r>
            <a:r>
              <a:rPr lang="en-US" sz="3200" i="0" dirty="0">
                <a:solidFill>
                  <a:srgbClr val="FF0000"/>
                </a:solidFill>
              </a:rPr>
              <a:t>functional</a:t>
            </a:r>
            <a:r>
              <a:rPr lang="en-US" sz="3200" i="0" dirty="0"/>
              <a:t> needs but also makes them more </a:t>
            </a:r>
            <a:r>
              <a:rPr lang="en-US" sz="3200" i="0" dirty="0">
                <a:solidFill>
                  <a:srgbClr val="FF0000"/>
                </a:solidFill>
              </a:rPr>
              <a:t>legitimate</a:t>
            </a:r>
            <a:r>
              <a:rPr lang="en-US" sz="3200" i="0" dirty="0"/>
              <a:t> to enact a nation-state identity.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FF0000"/>
                </a:solidFill>
              </a:rPr>
              <a:t>Credentialism</a:t>
            </a:r>
            <a:r>
              <a:rPr lang="en-US" sz="3200" i="0" dirty="0"/>
              <a:t> intensifies status group competitions leading to the </a:t>
            </a:r>
            <a:r>
              <a:rPr lang="en-US" sz="3200" i="0" dirty="0">
                <a:solidFill>
                  <a:srgbClr val="FF0000"/>
                </a:solidFill>
              </a:rPr>
              <a:t>expansion</a:t>
            </a:r>
            <a:r>
              <a:rPr lang="en-US" sz="3200" i="0" dirty="0"/>
              <a:t> of higher education programs/institutes in developing and transitional economies.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9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152400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-76200" y="11430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0" dirty="0"/>
              <a:t>The </a:t>
            </a:r>
            <a:r>
              <a:rPr lang="en-US" sz="3200" i="0" dirty="0">
                <a:solidFill>
                  <a:srgbClr val="FF0000"/>
                </a:solidFill>
              </a:rPr>
              <a:t>world’s wealthiest countries </a:t>
            </a:r>
            <a:r>
              <a:rPr lang="en-US" sz="3200" i="0" dirty="0"/>
              <a:t>and </a:t>
            </a:r>
            <a:r>
              <a:rPr lang="en-US" sz="3200" i="0" dirty="0">
                <a:solidFill>
                  <a:srgbClr val="FF0000"/>
                </a:solidFill>
              </a:rPr>
              <a:t>regions</a:t>
            </a:r>
            <a:r>
              <a:rPr lang="en-US" sz="3200" i="0" dirty="0"/>
              <a:t> occupies a position of significant </a:t>
            </a:r>
            <a:r>
              <a:rPr lang="en-US" sz="3200" i="0" dirty="0">
                <a:solidFill>
                  <a:srgbClr val="FF0000"/>
                </a:solidFill>
              </a:rPr>
              <a:t>privilege</a:t>
            </a:r>
            <a:r>
              <a:rPr lang="en-US" sz="3200" i="0" dirty="0"/>
              <a:t> and </a:t>
            </a:r>
            <a:r>
              <a:rPr lang="en-US" sz="3200" i="0" dirty="0">
                <a:solidFill>
                  <a:srgbClr val="FF0000"/>
                </a:solidFill>
              </a:rPr>
              <a:t>power</a:t>
            </a:r>
            <a:r>
              <a:rPr lang="en-US" sz="3200" i="0" dirty="0"/>
              <a:t> in regards to access to higher education research, analysis, and trained human capital.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0" dirty="0"/>
              <a:t>Of the </a:t>
            </a:r>
            <a:r>
              <a:rPr lang="en-US" sz="2800" i="0" dirty="0">
                <a:solidFill>
                  <a:srgbClr val="FF0000"/>
                </a:solidFill>
              </a:rPr>
              <a:t>450+ </a:t>
            </a:r>
            <a:r>
              <a:rPr lang="en-US" sz="2800" i="0" dirty="0"/>
              <a:t>programs/centers globally, nearly </a:t>
            </a:r>
            <a:r>
              <a:rPr lang="en-US" sz="2800" i="0" dirty="0">
                <a:solidFill>
                  <a:srgbClr val="FF0000"/>
                </a:solidFill>
              </a:rPr>
              <a:t>66 percent </a:t>
            </a:r>
            <a:r>
              <a:rPr lang="en-US" sz="2800" i="0" dirty="0"/>
              <a:t>higher education programs/centers are in the U.S., China, and U.K. (</a:t>
            </a:r>
            <a:r>
              <a:rPr lang="en-US" sz="2800" i="0" dirty="0" err="1"/>
              <a:t>Rumbley</a:t>
            </a:r>
            <a:r>
              <a:rPr lang="en-US" sz="2800" i="0" dirty="0"/>
              <a:t> et al., 2015).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0" dirty="0"/>
              <a:t>Mainland China is the </a:t>
            </a:r>
            <a:r>
              <a:rPr lang="en-US" sz="2800" i="0" dirty="0">
                <a:solidFill>
                  <a:srgbClr val="FF0000"/>
                </a:solidFill>
              </a:rPr>
              <a:t>most active developer</a:t>
            </a:r>
            <a:r>
              <a:rPr lang="en-US" sz="2800" i="0" dirty="0"/>
              <a:t>, with </a:t>
            </a:r>
            <a:r>
              <a:rPr lang="en-US" sz="2800" i="0" dirty="0">
                <a:solidFill>
                  <a:srgbClr val="FF0000"/>
                </a:solidFill>
              </a:rPr>
              <a:t>28</a:t>
            </a:r>
            <a:r>
              <a:rPr lang="en-US" sz="2800" i="0" dirty="0"/>
              <a:t> new research centers/institutes established between 2000 and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i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216074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864"/>
            <a:ext cx="3657600" cy="658368"/>
          </a:xfrm>
        </p:spPr>
        <p:txBody>
          <a:bodyPr/>
          <a:lstStyle/>
          <a:p>
            <a:pPr algn="ctr"/>
            <a:r>
              <a:rPr lang="en-US" sz="3200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About the </a:t>
            </a:r>
            <a:r>
              <a:rPr lang="en-US" sz="2700" dirty="0"/>
              <a:t>Higher Education Inventory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Literature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Data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Criteria for Inclusion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i="0" dirty="0"/>
              <a:t>Q &amp;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98770-7B97-4F68-93BC-7AD2D921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57200"/>
            <a:ext cx="4237646" cy="56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014591" y="492732"/>
            <a:ext cx="5257800" cy="585787"/>
          </a:xfrm>
        </p:spPr>
        <p:txBody>
          <a:bodyPr/>
          <a:lstStyle/>
          <a:p>
            <a:r>
              <a:rPr lang="en-US" altLang="en-US" sz="3200" u="sng" dirty="0"/>
              <a:t>Questions? Comments?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92442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800" b="1" dirty="0"/>
          </a:p>
          <a:p>
            <a:pPr marL="0" indent="0">
              <a:buFontTx/>
              <a:buNone/>
            </a:pPr>
            <a:r>
              <a:rPr lang="en-US" altLang="en-US" sz="2400" b="1" dirty="0"/>
              <a:t>Roy Y. Chan: </a:t>
            </a:r>
            <a:r>
              <a:rPr lang="en-US" altLang="en-US" sz="2400" b="1" u="sng" dirty="0">
                <a:solidFill>
                  <a:srgbClr val="00B0F0"/>
                </a:solidFill>
              </a:rPr>
              <a:t>rychan@indiana.edu</a:t>
            </a:r>
          </a:p>
          <a:p>
            <a:pPr marL="0" indent="0">
              <a:buNone/>
            </a:pPr>
            <a:r>
              <a:rPr lang="en-US" altLang="en-US" sz="2400" b="1" dirty="0"/>
              <a:t>*Download </a:t>
            </a:r>
            <a:r>
              <a:rPr lang="en-US" altLang="en-US" sz="2400" b="1" u="sng" dirty="0"/>
              <a:t>FREE</a:t>
            </a:r>
            <a:r>
              <a:rPr lang="en-US" altLang="en-US" sz="2400" b="1" dirty="0"/>
              <a:t> Inventory Book: </a:t>
            </a:r>
            <a:r>
              <a:rPr lang="en-US" altLang="en-US" sz="2400" b="1" u="sng" dirty="0">
                <a:solidFill>
                  <a:srgbClr val="00B0F0"/>
                </a:solidFill>
              </a:rPr>
              <a:t>http://iu.box.com/v/HigherEducationInventory</a:t>
            </a:r>
          </a:p>
          <a:p>
            <a:pPr marL="0" indent="0">
              <a:buFontTx/>
              <a:buNone/>
            </a:pPr>
            <a:endParaRPr lang="en-US" altLang="en-US" sz="2400" b="1" dirty="0"/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E608D6-FC50-4B44-84CE-AED6DF97F0E7}" type="datetime4">
              <a:rPr lang="en-US" altLang="en-US" sz="1200" i="0"/>
              <a:pPr/>
              <a:t>May 7, 2018</a:t>
            </a:fld>
            <a:endParaRPr lang="en-US" altLang="en-US" sz="140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52400"/>
            <a:ext cx="5791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400" i="0" dirty="0"/>
              <a:t>People, Power, and Inequality</a:t>
            </a:r>
            <a:endParaRPr lang="en-US" altLang="en-US" sz="1600" i="0" dirty="0"/>
          </a:p>
        </p:txBody>
      </p:sp>
      <p:sp>
        <p:nvSpPr>
          <p:cNvPr id="2" name="AutoShape 2" descr="https://cdn-images-1.medium.com/max/2000/1*y32goTcrvncb8ot3jcTsEA.png">
            <a:extLst>
              <a:ext uri="{FF2B5EF4-FFF2-40B4-BE49-F238E27FC236}">
                <a16:creationId xmlns:a16="http://schemas.microsoft.com/office/drawing/2014/main" id="{792B72A0-04BC-4C51-B598-D5877DB2A6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cdn-images-1.medium.com/max/2000/1*y32goTcrvncb8ot3jcTsEA.png">
            <a:extLst>
              <a:ext uri="{FF2B5EF4-FFF2-40B4-BE49-F238E27FC236}">
                <a16:creationId xmlns:a16="http://schemas.microsoft.com/office/drawing/2014/main" id="{04F02AA9-693B-431A-A0CF-A32B317342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441450"/>
            <a:ext cx="9144000" cy="39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870C7-9D52-4561-AB37-FD6B5892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6" y="3276600"/>
            <a:ext cx="8715054" cy="27477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1" y="457200"/>
            <a:ext cx="9296399" cy="838200"/>
          </a:xfrm>
        </p:spPr>
        <p:txBody>
          <a:bodyPr/>
          <a:lstStyle/>
          <a:p>
            <a:pPr algn="ctr"/>
            <a:r>
              <a:rPr lang="en-US" sz="3600" dirty="0"/>
              <a:t>Further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" y="129540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i="0" dirty="0"/>
              <a:t>Future comparative research should examine the role of the </a:t>
            </a:r>
            <a:r>
              <a:rPr lang="en-US" sz="3400" i="0" dirty="0">
                <a:solidFill>
                  <a:srgbClr val="FF0000"/>
                </a:solidFill>
              </a:rPr>
              <a:t>higher education network worldwide </a:t>
            </a:r>
            <a:r>
              <a:rPr lang="en-US" sz="3400" i="0" dirty="0"/>
              <a:t>on the growing field of </a:t>
            </a:r>
            <a:r>
              <a:rPr lang="en-US" sz="3400" i="0" dirty="0">
                <a:solidFill>
                  <a:srgbClr val="FF0000"/>
                </a:solidFill>
              </a:rPr>
              <a:t>higher education studies</a:t>
            </a:r>
            <a:r>
              <a:rPr lang="en-US" sz="3400" i="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Leadership training </a:t>
            </a:r>
            <a:r>
              <a:rPr lang="en-US" sz="2800" i="0" dirty="0"/>
              <a:t>and </a:t>
            </a:r>
            <a:r>
              <a:rPr lang="en-US" sz="2800" i="0" dirty="0">
                <a:solidFill>
                  <a:srgbClr val="FF0000"/>
                </a:solidFill>
              </a:rPr>
              <a:t>professional development </a:t>
            </a:r>
            <a:r>
              <a:rPr lang="en-US" sz="2800" i="0" dirty="0"/>
              <a:t>in developing countries.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Research centers</a:t>
            </a:r>
            <a:r>
              <a:rPr lang="en-US" sz="2800" i="0" dirty="0"/>
              <a:t> and</a:t>
            </a:r>
            <a:r>
              <a:rPr lang="en-US" sz="2800" i="0" dirty="0">
                <a:solidFill>
                  <a:srgbClr val="FF0000"/>
                </a:solidFill>
              </a:rPr>
              <a:t> journal/publication </a:t>
            </a:r>
            <a:r>
              <a:rPr lang="en-US" sz="2800" i="0" dirty="0"/>
              <a:t>activities in developing countries.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Open access journals </a:t>
            </a:r>
            <a:r>
              <a:rPr lang="en-US" sz="2800" i="0" dirty="0"/>
              <a:t>on knowledge transfer and consumption in developing countries.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12936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87" y="167640"/>
            <a:ext cx="7110413" cy="1143000"/>
          </a:xfrm>
        </p:spPr>
        <p:txBody>
          <a:bodyPr/>
          <a:lstStyle/>
          <a:p>
            <a:r>
              <a:rPr lang="en-US" dirty="0"/>
              <a:t>Higher Education Inventory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pic>
        <p:nvPicPr>
          <p:cNvPr id="6" name="Picture 5" descr="938890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13" y="1292352"/>
            <a:ext cx="2999487" cy="4232410"/>
          </a:xfrm>
          <a:prstGeom prst="rect">
            <a:avLst/>
          </a:prstGeom>
        </p:spPr>
      </p:pic>
      <p:pic>
        <p:nvPicPr>
          <p:cNvPr id="7" name="Picture 6" descr="51eVM3+DVGL._SX331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4" y="1628521"/>
            <a:ext cx="2690860" cy="403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17" y="1080254"/>
            <a:ext cx="3277791" cy="49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584"/>
            <a:ext cx="9296399" cy="1143000"/>
          </a:xfrm>
        </p:spPr>
        <p:txBody>
          <a:bodyPr/>
          <a:lstStyle/>
          <a:p>
            <a:pPr algn="ctr"/>
            <a:r>
              <a:rPr lang="en-US" sz="3200" dirty="0"/>
              <a:t>The Emergence of Higher Education as a Field of Research, 1947-2017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624584"/>
            <a:ext cx="8915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0" dirty="0"/>
              <a:t>Higher education as a field of study emerged in the </a:t>
            </a:r>
            <a:r>
              <a:rPr lang="en-US" sz="3400" i="0" dirty="0">
                <a:solidFill>
                  <a:srgbClr val="FF0000"/>
                </a:solidFill>
              </a:rPr>
              <a:t>mid-20</a:t>
            </a:r>
            <a:r>
              <a:rPr lang="en-US" sz="3400" i="0" baseline="30000" dirty="0">
                <a:solidFill>
                  <a:srgbClr val="FF0000"/>
                </a:solidFill>
              </a:rPr>
              <a:t>th</a:t>
            </a:r>
            <a:r>
              <a:rPr lang="en-US" sz="3400" i="0" dirty="0">
                <a:solidFill>
                  <a:srgbClr val="FF0000"/>
                </a:solidFill>
              </a:rPr>
              <a:t> century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dirty="0"/>
              <a:t>Burton Clark, Martin </a:t>
            </a:r>
            <a:r>
              <a:rPr lang="en-US" i="0" dirty="0" err="1"/>
              <a:t>Trow</a:t>
            </a:r>
            <a:r>
              <a:rPr lang="en-US" i="0" dirty="0"/>
              <a:t>, Clark Kerr, and S. M. </a:t>
            </a:r>
            <a:r>
              <a:rPr lang="en-US" i="0" dirty="0" err="1"/>
              <a:t>Lipset</a:t>
            </a:r>
            <a:r>
              <a:rPr lang="en-US" i="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u="sng" dirty="0"/>
              <a:t>Major Factors</a:t>
            </a:r>
            <a:r>
              <a:rPr lang="en-US" sz="3400" i="0" dirty="0"/>
              <a:t>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i="0" dirty="0">
                <a:solidFill>
                  <a:srgbClr val="FF0000"/>
                </a:solidFill>
              </a:rPr>
              <a:t>Massification </a:t>
            </a:r>
            <a:r>
              <a:rPr lang="en-US" sz="2800" i="0" dirty="0"/>
              <a:t>of higher education;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i="0" dirty="0">
                <a:solidFill>
                  <a:srgbClr val="FF0000"/>
                </a:solidFill>
              </a:rPr>
              <a:t>University competitiveness</a:t>
            </a:r>
            <a:endParaRPr lang="en-US" sz="2800" i="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i="0" dirty="0">
                <a:solidFill>
                  <a:srgbClr val="FF0000"/>
                </a:solidFill>
              </a:rPr>
              <a:t>Lack</a:t>
            </a:r>
            <a:r>
              <a:rPr lang="en-US" sz="2800" i="0" dirty="0"/>
              <a:t> of </a:t>
            </a:r>
            <a:r>
              <a:rPr lang="en-US" sz="2800" i="0" dirty="0">
                <a:solidFill>
                  <a:srgbClr val="FF0000"/>
                </a:solidFill>
              </a:rPr>
              <a:t>training</a:t>
            </a:r>
            <a:r>
              <a:rPr lang="en-US" sz="2800" i="0" dirty="0"/>
              <a:t> and </a:t>
            </a:r>
            <a:r>
              <a:rPr lang="en-US" sz="2800" i="0" dirty="0">
                <a:solidFill>
                  <a:srgbClr val="FF0000"/>
                </a:solidFill>
              </a:rPr>
              <a:t>knowledge</a:t>
            </a:r>
            <a:r>
              <a:rPr lang="en-US" sz="2800" i="0" dirty="0"/>
              <a:t> of higher education from faculty members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i="0" dirty="0">
                <a:solidFill>
                  <a:srgbClr val="FF0000"/>
                </a:solidFill>
              </a:rPr>
              <a:t>Increased demand </a:t>
            </a:r>
            <a:r>
              <a:rPr lang="en-US" sz="2800" i="0" dirty="0"/>
              <a:t>for </a:t>
            </a:r>
            <a:r>
              <a:rPr lang="en-US" sz="2800" i="0" dirty="0">
                <a:solidFill>
                  <a:srgbClr val="FF0000"/>
                </a:solidFill>
              </a:rPr>
              <a:t>data</a:t>
            </a:r>
            <a:r>
              <a:rPr lang="en-US" sz="2800" i="0" dirty="0"/>
              <a:t> on higher education and their impact on </a:t>
            </a:r>
            <a:r>
              <a:rPr lang="en-US" sz="2800" i="0" dirty="0">
                <a:solidFill>
                  <a:srgbClr val="FF0000"/>
                </a:solidFill>
              </a:rPr>
              <a:t>the economy </a:t>
            </a:r>
            <a:r>
              <a:rPr lang="en-US" sz="2800" i="0" dirty="0"/>
              <a:t>(Tight, 2004)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3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584"/>
            <a:ext cx="9296399" cy="1143000"/>
          </a:xfrm>
        </p:spPr>
        <p:txBody>
          <a:bodyPr/>
          <a:lstStyle/>
          <a:p>
            <a:pPr algn="ctr"/>
            <a:r>
              <a:rPr lang="en-US" sz="3200" dirty="0"/>
              <a:t>The Emergence of Higher Education as a Field of Research, 1947-2017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624584"/>
            <a:ext cx="891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Differentiation</a:t>
            </a:r>
            <a:r>
              <a:rPr lang="en-US" sz="2800" i="0" dirty="0"/>
              <a:t> and </a:t>
            </a:r>
            <a:r>
              <a:rPr lang="en-US" sz="2800" i="0" dirty="0">
                <a:solidFill>
                  <a:srgbClr val="FF0000"/>
                </a:solidFill>
              </a:rPr>
              <a:t>diversification</a:t>
            </a:r>
            <a:r>
              <a:rPr lang="en-US" sz="2800" i="0" dirty="0"/>
              <a:t> in higher education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Global knowledge economy </a:t>
            </a:r>
            <a:r>
              <a:rPr lang="en-US" sz="2800" i="0" dirty="0"/>
              <a:t>(“knowledge revolution”) for 21</a:t>
            </a:r>
            <a:r>
              <a:rPr lang="en-US" sz="2800" i="0" baseline="30000" dirty="0"/>
              <a:t>st</a:t>
            </a:r>
            <a:r>
              <a:rPr lang="en-US" sz="2800" i="0" dirty="0"/>
              <a:t> century jobs (Grubb, 2003)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</a:rPr>
              <a:t>Ph.D. production </a:t>
            </a:r>
            <a:r>
              <a:rPr lang="en-US" sz="2800" i="0" dirty="0"/>
              <a:t>in all fields of studies (</a:t>
            </a:r>
            <a:r>
              <a:rPr lang="en-US" sz="2800" i="0" dirty="0" err="1"/>
              <a:t>Addae</a:t>
            </a:r>
            <a:r>
              <a:rPr lang="en-US" sz="2800" i="0" dirty="0"/>
              <a:t>-Mensah,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/>
              <a:t>Democratization of </a:t>
            </a:r>
            <a:r>
              <a:rPr lang="en-US" sz="2800" i="0" dirty="0">
                <a:solidFill>
                  <a:srgbClr val="FF0000"/>
                </a:solidFill>
              </a:rPr>
              <a:t>access</a:t>
            </a:r>
            <a:r>
              <a:rPr lang="en-US" sz="2800" i="0" dirty="0"/>
              <a:t> to higher education (</a:t>
            </a:r>
            <a:r>
              <a:rPr lang="en-US" sz="2800" i="0" dirty="0" err="1"/>
              <a:t>Bastedo</a:t>
            </a:r>
            <a:r>
              <a:rPr lang="en-US" sz="2800" i="0" dirty="0"/>
              <a:t> &amp; </a:t>
            </a:r>
            <a:r>
              <a:rPr lang="en-US" sz="2800" i="0" dirty="0" err="1"/>
              <a:t>Gumport</a:t>
            </a:r>
            <a:r>
              <a:rPr lang="en-US" sz="2800" i="0" dirty="0"/>
              <a:t>, 2003)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 err="1">
                <a:solidFill>
                  <a:srgbClr val="FF0000"/>
                </a:solidFill>
              </a:rPr>
              <a:t>Corportization</a:t>
            </a:r>
            <a:r>
              <a:rPr lang="en-US" sz="2800" i="0" dirty="0"/>
              <a:t> of higher education (</a:t>
            </a:r>
            <a:r>
              <a:rPr lang="en-US" sz="2800" i="0" dirty="0" err="1"/>
              <a:t>Croxford</a:t>
            </a:r>
            <a:r>
              <a:rPr lang="en-US" sz="2800" i="0" dirty="0"/>
              <a:t> &amp; Raffle,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0" dirty="0"/>
          </a:p>
          <a:p>
            <a:endParaRPr lang="en-US" sz="2800" i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33106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1" y="367284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The Globalization of Higher Education, 1947-2017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30481" y="1420368"/>
            <a:ext cx="92887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/>
              <a:t>Rise of </a:t>
            </a:r>
            <a:r>
              <a:rPr lang="en-US" sz="2800" i="0" dirty="0">
                <a:solidFill>
                  <a:srgbClr val="FF0000"/>
                </a:solidFill>
              </a:rPr>
              <a:t>Research Centers/Academic Programs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i="0" dirty="0"/>
              <a:t>Blackwell &amp; Blackmore, 2003; </a:t>
            </a:r>
            <a:r>
              <a:rPr lang="en-US" i="0" dirty="0" err="1"/>
              <a:t>Altbach</a:t>
            </a:r>
            <a:r>
              <a:rPr lang="en-US" i="0" dirty="0"/>
              <a:t> et al, 2006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/>
              <a:t>Rise of </a:t>
            </a:r>
            <a:r>
              <a:rPr lang="en-US" sz="2800" i="0" dirty="0">
                <a:solidFill>
                  <a:srgbClr val="FF0000"/>
                </a:solidFill>
              </a:rPr>
              <a:t>Professional Associations and Journals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i="0" dirty="0" err="1"/>
              <a:t>Altbach</a:t>
            </a:r>
            <a:r>
              <a:rPr lang="en-US" i="0" dirty="0"/>
              <a:t> &amp; </a:t>
            </a:r>
            <a:r>
              <a:rPr lang="en-US" i="0" dirty="0" err="1"/>
              <a:t>Emgnerg</a:t>
            </a:r>
            <a:r>
              <a:rPr lang="en-US" i="0" dirty="0"/>
              <a:t>, 2001; Hutchinson &amp; Lovell, 2004.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/>
              <a:t>Rise of </a:t>
            </a:r>
            <a:r>
              <a:rPr lang="en-US" sz="2800" i="0" dirty="0">
                <a:solidFill>
                  <a:srgbClr val="FF0000"/>
                </a:solidFill>
              </a:rPr>
              <a:t>Institutional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i="0" dirty="0"/>
              <a:t>Over 10,000 IR offices worldwide out of 18,000 colleges and universities worldwide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/>
              <a:t>Rise of </a:t>
            </a:r>
            <a:r>
              <a:rPr lang="en-US" sz="2800" i="0" dirty="0">
                <a:solidFill>
                  <a:srgbClr val="FF0000"/>
                </a:solidFill>
              </a:rPr>
              <a:t>Transnational Higher Education Institutions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i="0" dirty="0"/>
              <a:t>Branch Campuses, International Joint Degree and Dual Programs, International MOOCs (Kinser &amp; Lane, 2016)</a:t>
            </a:r>
          </a:p>
        </p:txBody>
      </p:sp>
    </p:spTree>
    <p:extLst>
      <p:ext uri="{BB962C8B-B14F-4D97-AF65-F5344CB8AC3E}">
        <p14:creationId xmlns:p14="http://schemas.microsoft.com/office/powerpoint/2010/main" val="284275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1" y="367284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Theoretical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30481" y="1219200"/>
            <a:ext cx="917448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sng" dirty="0">
                <a:solidFill>
                  <a:srgbClr val="FF0000"/>
                </a:solidFill>
              </a:rPr>
              <a:t>Social Origins Theory </a:t>
            </a:r>
            <a:r>
              <a:rPr lang="en-US" sz="2800" i="0" dirty="0"/>
              <a:t>- higher education sector is shaped by the country’s political, cultural, religious and economic history and norms (Moore, 1966).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FF0000"/>
                </a:solidFill>
              </a:rPr>
              <a:t>1) The Liberal Model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FF0000"/>
                </a:solidFill>
              </a:rPr>
              <a:t>2) The Social Democratic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FF0000"/>
                </a:solidFill>
              </a:rPr>
              <a:t>3) The Corporatist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FF0000"/>
                </a:solidFill>
              </a:rPr>
              <a:t>4) The Statist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sng" dirty="0">
                <a:solidFill>
                  <a:srgbClr val="FF0000"/>
                </a:solidFill>
              </a:rPr>
              <a:t>World Culture Theory and World-Systems Analysis </a:t>
            </a:r>
            <a:r>
              <a:rPr lang="en-US" sz="2800" i="0" dirty="0"/>
              <a:t>– the rise of higher education programs/institutes occur due to the </a:t>
            </a:r>
            <a:r>
              <a:rPr lang="en-US" sz="2800" i="0" dirty="0">
                <a:solidFill>
                  <a:srgbClr val="FF0000"/>
                </a:solidFill>
              </a:rPr>
              <a:t>power</a:t>
            </a:r>
            <a:r>
              <a:rPr lang="en-US" sz="2800" i="0" dirty="0"/>
              <a:t> of a world culture originated from the West, and justifies educational expansion from </a:t>
            </a:r>
            <a:r>
              <a:rPr lang="en-US" sz="2800" i="0" dirty="0">
                <a:solidFill>
                  <a:srgbClr val="FF0000"/>
                </a:solidFill>
              </a:rPr>
              <a:t>human capital </a:t>
            </a:r>
            <a:r>
              <a:rPr lang="en-US" sz="2800" i="0" dirty="0"/>
              <a:t>perspective (Ramirez, 2012).</a:t>
            </a:r>
          </a:p>
        </p:txBody>
      </p:sp>
    </p:spTree>
    <p:extLst>
      <p:ext uri="{BB962C8B-B14F-4D97-AF65-F5344CB8AC3E}">
        <p14:creationId xmlns:p14="http://schemas.microsoft.com/office/powerpoint/2010/main" val="413367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893" y="152400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Methodology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38100" y="1143000"/>
            <a:ext cx="9288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FF0000"/>
                </a:solidFill>
              </a:rPr>
              <a:t>Survey Data Collected</a:t>
            </a:r>
            <a:r>
              <a:rPr lang="en-US" sz="3200" i="0" dirty="0"/>
              <a:t>: March 2013 – March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FF0000"/>
                </a:solidFill>
              </a:rPr>
              <a:t>Questionnaires</a:t>
            </a:r>
            <a:r>
              <a:rPr lang="en-US" sz="3200" i="0" dirty="0"/>
              <a:t> were taken from the </a:t>
            </a:r>
            <a:r>
              <a:rPr lang="en-US" sz="3200" dirty="0"/>
              <a:t>2006 Higher Education </a:t>
            </a:r>
            <a:r>
              <a:rPr lang="en-US" sz="3200" dirty="0" err="1"/>
              <a:t>WorldWide</a:t>
            </a:r>
            <a:r>
              <a:rPr lang="en-US" sz="3200" dirty="0"/>
              <a:t> Inventory</a:t>
            </a:r>
            <a:r>
              <a:rPr lang="en-US" sz="3200" i="0" dirty="0"/>
              <a:t> (2</a:t>
            </a:r>
            <a:r>
              <a:rPr lang="en-US" sz="3200" i="0" baseline="30000" dirty="0"/>
              <a:t>nd</a:t>
            </a:r>
            <a:r>
              <a:rPr lang="en-US" sz="3200" i="0" dirty="0"/>
              <a:t> edition)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i="0" dirty="0"/>
              <a:t>Sent e-mail to program directors/chairs to </a:t>
            </a:r>
            <a:r>
              <a:rPr lang="en-US" sz="3200" i="0" dirty="0">
                <a:solidFill>
                  <a:srgbClr val="FF0000"/>
                </a:solidFill>
              </a:rPr>
              <a:t>277 </a:t>
            </a:r>
            <a:r>
              <a:rPr lang="en-US" sz="3200" i="0" dirty="0"/>
              <a:t>programs/centers around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FF0000"/>
                </a:solidFill>
              </a:rPr>
              <a:t>18 questions total</a:t>
            </a:r>
            <a:r>
              <a:rPr lang="en-US" sz="3200" i="0" dirty="0"/>
              <a:t>. Focused on three types: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i="0" dirty="0"/>
              <a:t>1) Academic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i="0" dirty="0"/>
              <a:t>2) Centers or Institutes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i="0" dirty="0"/>
              <a:t>3) Journals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271160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775" y="275844"/>
            <a:ext cx="9296399" cy="1143000"/>
          </a:xfrm>
        </p:spPr>
        <p:txBody>
          <a:bodyPr/>
          <a:lstStyle/>
          <a:p>
            <a:pPr algn="ctr"/>
            <a:r>
              <a:rPr lang="en-US" sz="3600" dirty="0"/>
              <a:t>Data 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11C8-C043-4EE3-9A60-42D6F15B03FC}" type="datetime4">
              <a:rPr lang="en-US" altLang="en-US" smtClean="0"/>
              <a:pPr/>
              <a:t>May 7, 2018</a:t>
            </a:fld>
            <a:endParaRPr lang="en-US" altLang="en-US" sz="1400" i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People, Power, and Inequality</a:t>
            </a:r>
            <a:endParaRPr lang="en-US" alt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114299" y="1066800"/>
            <a:ext cx="928877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i="0" dirty="0">
                <a:solidFill>
                  <a:srgbClr val="FF0000"/>
                </a:solidFill>
              </a:rPr>
              <a:t>170</a:t>
            </a:r>
            <a:r>
              <a:rPr lang="en-US" sz="3300" i="0" dirty="0"/>
              <a:t> of the </a:t>
            </a:r>
            <a:r>
              <a:rPr lang="en-US" sz="3300" i="0" dirty="0">
                <a:solidFill>
                  <a:srgbClr val="FF0000"/>
                </a:solidFill>
              </a:rPr>
              <a:t>217</a:t>
            </a:r>
            <a:r>
              <a:rPr lang="en-US" sz="3300" i="0" dirty="0"/>
              <a:t> research centers/institutes (78%)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i="0" dirty="0">
                <a:solidFill>
                  <a:srgbClr val="FF0000"/>
                </a:solidFill>
              </a:rPr>
              <a:t>165</a:t>
            </a:r>
            <a:r>
              <a:rPr lang="en-US" sz="3300" i="0" dirty="0"/>
              <a:t> of the </a:t>
            </a:r>
            <a:r>
              <a:rPr lang="en-US" sz="3300" i="0" dirty="0">
                <a:solidFill>
                  <a:srgbClr val="FF0000"/>
                </a:solidFill>
              </a:rPr>
              <a:t>277</a:t>
            </a:r>
            <a:r>
              <a:rPr lang="en-US" sz="3300" i="0" dirty="0"/>
              <a:t> (60%) graduate-level higher education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i="0" u="sng" dirty="0"/>
              <a:t>Those who did not responded to survey</a:t>
            </a:r>
            <a:r>
              <a:rPr lang="en-US" sz="3300" i="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300" i="0" dirty="0">
                <a:solidFill>
                  <a:srgbClr val="FF0000"/>
                </a:solidFill>
              </a:rPr>
              <a:t>U.S.</a:t>
            </a:r>
            <a:r>
              <a:rPr lang="en-US" sz="3300" i="0" dirty="0"/>
              <a:t>:</a:t>
            </a:r>
            <a:r>
              <a:rPr lang="en-US" sz="3300" i="0" dirty="0">
                <a:solidFill>
                  <a:srgbClr val="FF0000"/>
                </a:solidFill>
              </a:rPr>
              <a:t> </a:t>
            </a:r>
            <a:r>
              <a:rPr lang="en-US" sz="3300" i="0" dirty="0"/>
              <a:t>Used ASHE CAHELP (2013) data on U.S. graduate programs in higher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300" i="0" dirty="0">
                <a:solidFill>
                  <a:srgbClr val="FF0000"/>
                </a:solidFill>
              </a:rPr>
              <a:t>China</a:t>
            </a:r>
            <a:r>
              <a:rPr lang="en-US" sz="3300" i="0" dirty="0"/>
              <a:t>: Used Shanghai Jiao Tong University GSE data</a:t>
            </a:r>
          </a:p>
        </p:txBody>
      </p:sp>
    </p:spTree>
    <p:extLst>
      <p:ext uri="{BB962C8B-B14F-4D97-AF65-F5344CB8AC3E}">
        <p14:creationId xmlns:p14="http://schemas.microsoft.com/office/powerpoint/2010/main" val="33092641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F8F3D2"/>
    </a:dk2>
    <a:lt2>
      <a:srgbClr val="B0B2B4"/>
    </a:lt2>
    <a:accent1>
      <a:srgbClr val="7D110C"/>
    </a:accent1>
    <a:accent2>
      <a:srgbClr val="6D6E70"/>
    </a:accent2>
    <a:accent3>
      <a:srgbClr val="FFFFFF"/>
    </a:accent3>
    <a:accent4>
      <a:srgbClr val="000000"/>
    </a:accent4>
    <a:accent5>
      <a:srgbClr val="BFAAAA"/>
    </a:accent5>
    <a:accent6>
      <a:srgbClr val="626365"/>
    </a:accent6>
    <a:hlink>
      <a:srgbClr val="7D110C"/>
    </a:hlink>
    <a:folHlink>
      <a:srgbClr val="6D6E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1204</Words>
  <Application>Microsoft Office PowerPoint</Application>
  <PresentationFormat>On-screen Show (4:3)</PresentationFormat>
  <Paragraphs>149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MS PGothic</vt:lpstr>
      <vt:lpstr>MS PGothic</vt:lpstr>
      <vt:lpstr>Arial</vt:lpstr>
      <vt:lpstr>Courier New</vt:lpstr>
      <vt:lpstr>Blank Presentation</vt:lpstr>
      <vt:lpstr>Reimagining Higher Education as a Field of Study: An Analysis of 495 Academic Programs, Research Centers, and Institutes across 48 Countries</vt:lpstr>
      <vt:lpstr>Overview</vt:lpstr>
      <vt:lpstr>Higher Education Inventory</vt:lpstr>
      <vt:lpstr>The Emergence of Higher Education as a Field of Research, 1947-2017</vt:lpstr>
      <vt:lpstr>The Emergence of Higher Education as a Field of Research, 1947-2017</vt:lpstr>
      <vt:lpstr>The Globalization of Higher Education, 1947-2017</vt:lpstr>
      <vt:lpstr>Theoretical Framework</vt:lpstr>
      <vt:lpstr>Methodology</vt:lpstr>
      <vt:lpstr>Data Sources</vt:lpstr>
      <vt:lpstr>Criteria for Inclusion</vt:lpstr>
      <vt:lpstr>Findings</vt:lpstr>
      <vt:lpstr>Findings</vt:lpstr>
      <vt:lpstr>Findings</vt:lpstr>
      <vt:lpstr>Findings</vt:lpstr>
      <vt:lpstr>Findings</vt:lpstr>
      <vt:lpstr>Findings</vt:lpstr>
      <vt:lpstr>Discussion</vt:lpstr>
      <vt:lpstr>Discussion</vt:lpstr>
      <vt:lpstr>Conclusion</vt:lpstr>
      <vt:lpstr>Questions? Comments?</vt:lpstr>
      <vt:lpstr>Further Studies</vt:lpstr>
    </vt:vector>
  </TitlesOfParts>
  <Company>Office of 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lastModifiedBy>Chan, Roy Y</cp:lastModifiedBy>
  <cp:revision>351</cp:revision>
  <cp:lastPrinted>2006-11-16T20:01:38Z</cp:lastPrinted>
  <dcterms:created xsi:type="dcterms:W3CDTF">2006-11-07T21:52:34Z</dcterms:created>
  <dcterms:modified xsi:type="dcterms:W3CDTF">2018-05-08T01:24:30Z</dcterms:modified>
</cp:coreProperties>
</file>