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2"/>
  </p:notesMasterIdLst>
  <p:handoutMasterIdLst>
    <p:handoutMasterId r:id="rId23"/>
  </p:handoutMasterIdLst>
  <p:sldIdLst>
    <p:sldId id="314" r:id="rId5"/>
    <p:sldId id="360" r:id="rId6"/>
    <p:sldId id="365" r:id="rId7"/>
    <p:sldId id="364" r:id="rId8"/>
    <p:sldId id="371" r:id="rId9"/>
    <p:sldId id="362" r:id="rId10"/>
    <p:sldId id="366" r:id="rId11"/>
    <p:sldId id="367" r:id="rId12"/>
    <p:sldId id="356" r:id="rId13"/>
    <p:sldId id="357" r:id="rId14"/>
    <p:sldId id="361" r:id="rId15"/>
    <p:sldId id="358" r:id="rId16"/>
    <p:sldId id="359" r:id="rId17"/>
    <p:sldId id="363" r:id="rId18"/>
    <p:sldId id="368" r:id="rId19"/>
    <p:sldId id="369" r:id="rId20"/>
    <p:sldId id="3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pos="3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9E9A95"/>
    <a:srgbClr val="382E25"/>
    <a:srgbClr val="C17945"/>
    <a:srgbClr val="31526A"/>
    <a:srgbClr val="690304"/>
    <a:srgbClr val="252626"/>
    <a:srgbClr val="A6A6A6"/>
    <a:srgbClr val="C6BFBB"/>
    <a:srgbClr val="ED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1" autoAdjust="0"/>
    <p:restoredTop sz="92619" autoAdjust="0"/>
  </p:normalViewPr>
  <p:slideViewPr>
    <p:cSldViewPr snapToGrid="0" snapToObjects="1">
      <p:cViewPr varScale="1">
        <p:scale>
          <a:sx n="93" d="100"/>
          <a:sy n="93" d="100"/>
        </p:scale>
        <p:origin x="1110" y="102"/>
      </p:cViewPr>
      <p:guideLst>
        <p:guide orient="horz" pos="4247"/>
        <p:guide pos="3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-5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859BD-4604-2843-976C-9F2DEE3C79DB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4456-6A4C-DF40-836A-7ED7CB7228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8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08F45-8DB7-E449-85E4-EC04F96DF3AA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6D261-4ACC-5E49-97C5-9D8FD2D9A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4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02904" y="3688697"/>
            <a:ext cx="7942596" cy="148599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11" name="Text Placeholder 1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0694" y="6279762"/>
            <a:ext cx="7734222" cy="370205"/>
          </a:xfrm>
        </p:spPr>
        <p:txBody>
          <a:bodyPr anchor="ctr">
            <a:noAutofit/>
          </a:bodyPr>
          <a:lstStyle>
            <a:lvl1pPr marL="0" indent="0">
              <a:buNone/>
              <a:defRPr sz="1100" b="1" spc="8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INDIANA UNIVERSITY BLOOMINGTON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0694" y="3301283"/>
            <a:ext cx="7914806" cy="336549"/>
          </a:xfrm>
        </p:spPr>
        <p:txBody>
          <a:bodyPr anchor="ctr">
            <a:noAutofit/>
          </a:bodyPr>
          <a:lstStyle>
            <a:lvl1pPr marL="0" indent="0">
              <a:buNone/>
              <a:defRPr sz="1800" b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OR NAME OF SCHOOL, DEPARTMENT, OR UNIT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21014" y="-72571"/>
            <a:ext cx="950609" cy="2766507"/>
            <a:chOff x="633305" y="-72571"/>
            <a:chExt cx="950609" cy="2766507"/>
          </a:xfrm>
        </p:grpSpPr>
        <p:sp>
          <p:nvSpPr>
            <p:cNvPr id="6" name="Rectangle 5"/>
            <p:cNvSpPr/>
            <p:nvPr userDrawn="1"/>
          </p:nvSpPr>
          <p:spPr>
            <a:xfrm>
              <a:off x="633305" y="-72571"/>
              <a:ext cx="950609" cy="2766507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trident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09" y="1730375"/>
              <a:ext cx="634481" cy="800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65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660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3416048"/>
            <a:ext cx="6802482" cy="494412"/>
          </a:xfrm>
        </p:spPr>
        <p:txBody>
          <a:bodyPr anchor="ctr">
            <a:noAutofit/>
          </a:bodyPr>
          <a:lstStyle>
            <a:lvl1pPr>
              <a:defRPr sz="4400" b="1" i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945804"/>
            <a:ext cx="3700462" cy="336549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829379"/>
            <a:ext cx="148614" cy="119924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5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0027" y="1012095"/>
            <a:ext cx="8004391" cy="638906"/>
          </a:xfrm>
        </p:spPr>
        <p:txBody>
          <a:bodyPr>
            <a:normAutofit/>
          </a:bodyPr>
          <a:lstStyle>
            <a:lvl1pPr>
              <a:defRPr sz="32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073417"/>
            <a:ext cx="82664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190706" y="237250"/>
            <a:ext cx="3700462" cy="336549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0" y="4721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976198"/>
            <a:ext cx="8015594" cy="4119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30788" y="6336171"/>
            <a:ext cx="9228667" cy="528963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06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4" y="619181"/>
            <a:ext cx="4560579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 b="1" i="0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25304" y="1922839"/>
            <a:ext cx="4560579" cy="416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73059" y="0"/>
            <a:ext cx="3570941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9066"/>
            <a:ext cx="82664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35303" y="6336171"/>
            <a:ext cx="387197" cy="5289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tab-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8" y="6401517"/>
            <a:ext cx="258207" cy="3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0788" y="6336171"/>
            <a:ext cx="9228667" cy="528963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530027" y="1012095"/>
            <a:ext cx="8004391" cy="638906"/>
          </a:xfrm>
        </p:spPr>
        <p:txBody>
          <a:bodyPr>
            <a:normAutofit/>
          </a:bodyPr>
          <a:lstStyle>
            <a:lvl1pPr>
              <a:defRPr sz="3200" b="1" i="0" cap="none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0" y="1073417"/>
            <a:ext cx="82664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976198"/>
            <a:ext cx="8015594" cy="4119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190706" y="237250"/>
            <a:ext cx="3700462" cy="336549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64910" y="0"/>
            <a:ext cx="3570941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47" y="649066"/>
            <a:ext cx="82664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35303" y="6336171"/>
            <a:ext cx="387197" cy="5289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b-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8" y="6401517"/>
            <a:ext cx="258207" cy="327725"/>
          </a:xfrm>
          <a:prstGeom prst="rect">
            <a:avLst/>
          </a:prstGeom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4" y="619181"/>
            <a:ext cx="4560579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 b="1" i="0" spc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>
          <a:xfrm>
            <a:off x="525304" y="1922839"/>
            <a:ext cx="4560579" cy="416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0788" y="6336171"/>
            <a:ext cx="9228667" cy="528963"/>
            <a:chOff x="-30788" y="4661517"/>
            <a:chExt cx="9228667" cy="528963"/>
          </a:xfrm>
        </p:grpSpPr>
        <p:sp>
          <p:nvSpPr>
            <p:cNvPr id="18" name="Rectangle 17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65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0788" y="6336171"/>
            <a:ext cx="9228667" cy="528963"/>
            <a:chOff x="-30788" y="4661517"/>
            <a:chExt cx="9228667" cy="528963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03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UPUI lockup">
    <p:bg>
      <p:bgPr>
        <a:solidFill>
          <a:srgbClr val="69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 userDrawn="1">
            <p:ph idx="1"/>
          </p:nvPr>
        </p:nvSpPr>
        <p:spPr>
          <a:xfrm>
            <a:off x="536603" y="907197"/>
            <a:ext cx="7859185" cy="3628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847" y="907197"/>
            <a:ext cx="82664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631042" y="5943053"/>
            <a:ext cx="5157379" cy="922081"/>
            <a:chOff x="631042" y="4235585"/>
            <a:chExt cx="5157379" cy="922081"/>
          </a:xfrm>
        </p:grpSpPr>
        <p:pic>
          <p:nvPicPr>
            <p:cNvPr id="18" name="Picture 17" descr="IUB_ftp.H.201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367" y="4326067"/>
              <a:ext cx="4418054" cy="46318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631042" y="4235585"/>
              <a:ext cx="536130" cy="92208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tab-rgb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45" y="4326066"/>
              <a:ext cx="357525" cy="453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966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892" y="846139"/>
            <a:ext cx="68024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892" y="2119918"/>
            <a:ext cx="6802482" cy="428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9" r:id="rId1"/>
    <p:sldLayoutId id="2147493467" r:id="rId2"/>
    <p:sldLayoutId id="2147493472" r:id="rId3"/>
    <p:sldLayoutId id="2147493457" r:id="rId4"/>
    <p:sldLayoutId id="2147493456" r:id="rId5"/>
    <p:sldLayoutId id="2147493474" r:id="rId6"/>
    <p:sldLayoutId id="2147493475" r:id="rId7"/>
    <p:sldLayoutId id="2147493476" r:id="rId8"/>
    <p:sldLayoutId id="214749347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00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>
            <a:lumMod val="50000"/>
            <a:lumOff val="50000"/>
          </a:schemeClr>
        </a:buClr>
        <a:buSzPct val="100000"/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go.iu.edu/21st" TargetMode="External"/><Relationship Id="rId2" Type="http://schemas.openxmlformats.org/officeDocument/2006/relationships/hyperlink" Target="mailto:rychan@indiana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04" y="3477430"/>
            <a:ext cx="8641096" cy="1485992"/>
          </a:xfrm>
        </p:spPr>
        <p:txBody>
          <a:bodyPr>
            <a:noAutofit/>
          </a:bodyPr>
          <a:lstStyle/>
          <a:p>
            <a:r>
              <a:rPr lang="en-US" sz="3600" u="sng" dirty="0"/>
              <a:t>Who are the 21</a:t>
            </a:r>
            <a:r>
              <a:rPr lang="en-US" sz="3600" u="sng" baseline="30000" dirty="0"/>
              <a:t>st</a:t>
            </a:r>
            <a:r>
              <a:rPr lang="en-US" sz="3600" u="sng" dirty="0"/>
              <a:t> Century Scholars at Indiana University Bloomington?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IU FIRST-YEAR EXPERIENCE (FYE) 2018 BI-ANNUAL CONFERENCE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693" y="2802517"/>
            <a:ext cx="8641096" cy="674913"/>
          </a:xfrm>
        </p:spPr>
        <p:txBody>
          <a:bodyPr/>
          <a:lstStyle/>
          <a:p>
            <a:r>
              <a:rPr lang="en-US" b="1" dirty="0"/>
              <a:t>IU 21</a:t>
            </a:r>
            <a:r>
              <a:rPr lang="en-US" b="1" baseline="30000" dirty="0"/>
              <a:t>st</a:t>
            </a:r>
            <a:r>
              <a:rPr lang="en-US" b="1" dirty="0"/>
              <a:t> Century Scholars Program, Office of the Vice President for Diversity, Equity, and Multicultural Affairs (OVPDEMA), Indiana University Bloomington</a:t>
            </a:r>
            <a:endParaRPr lang="en-US" sz="16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50CDE8-985E-42A8-B6B6-75AB3E597900}"/>
              </a:ext>
            </a:extLst>
          </p:cNvPr>
          <p:cNvSpPr txBox="1">
            <a:spLocks/>
          </p:cNvSpPr>
          <p:nvPr/>
        </p:nvSpPr>
        <p:spPr>
          <a:xfrm>
            <a:off x="530694" y="4760537"/>
            <a:ext cx="8613306" cy="1704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00" spc="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0" dirty="0"/>
              <a:t>Roy Y. Chan (</a:t>
            </a:r>
            <a:r>
              <a:rPr lang="en-US" sz="2400" b="0" u="sng" dirty="0"/>
              <a:t>rychan@indiana.edu</a:t>
            </a:r>
            <a:r>
              <a:rPr lang="en-US" sz="2400" b="0" dirty="0"/>
              <a:t>)</a:t>
            </a:r>
          </a:p>
          <a:p>
            <a:endParaRPr lang="en-US" sz="2400" b="0" dirty="0"/>
          </a:p>
          <a:p>
            <a:r>
              <a:rPr lang="en-US" sz="2200" b="0" i="1" dirty="0"/>
              <a:t>Special Projects Coordinator</a:t>
            </a:r>
            <a:r>
              <a:rPr lang="en-US" sz="2200" b="0" dirty="0"/>
              <a:t>, IU 21</a:t>
            </a:r>
            <a:r>
              <a:rPr lang="en-US" sz="2200" b="0" baseline="30000" dirty="0"/>
              <a:t>st</a:t>
            </a:r>
            <a:r>
              <a:rPr lang="en-US" sz="2200" b="0" dirty="0"/>
              <a:t> Century Scholars Program </a:t>
            </a:r>
          </a:p>
        </p:txBody>
      </p:sp>
    </p:spTree>
    <p:extLst>
      <p:ext uri="{BB962C8B-B14F-4D97-AF65-F5344CB8AC3E}">
        <p14:creationId xmlns:p14="http://schemas.microsoft.com/office/powerpoint/2010/main" val="91901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AB546-ED3A-49E1-978B-0DA55936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461914"/>
            <a:ext cx="9049732" cy="58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B211B-37CA-4B30-9101-E1CB0015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9" y="480767"/>
            <a:ext cx="9049732" cy="581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8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6AFE8A-D6D7-4724-8390-FC3825A1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2" y="471340"/>
            <a:ext cx="9059158" cy="58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7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E2AB0-BAA2-44C2-90E0-3D949DF91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493828"/>
            <a:ext cx="9017625" cy="57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59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4" y="1123539"/>
            <a:ext cx="8625176" cy="558834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percentage of </a:t>
            </a:r>
            <a:r>
              <a:rPr lang="en-US" sz="2000" b="1" dirty="0">
                <a:solidFill>
                  <a:srgbClr val="C00000"/>
                </a:solidFill>
              </a:rPr>
              <a:t>students of color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of first-year IUB 21</a:t>
            </a:r>
            <a:r>
              <a:rPr lang="en-US" sz="2000" baseline="30000" dirty="0"/>
              <a:t>st</a:t>
            </a:r>
            <a:r>
              <a:rPr lang="en-US" sz="2000" dirty="0"/>
              <a:t> Century Scholars was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50% </a:t>
            </a:r>
            <a:r>
              <a:rPr lang="en-US" sz="2000" dirty="0"/>
              <a:t>for the 2017-2018 academic year, a 15% </a:t>
            </a:r>
            <a:r>
              <a:rPr lang="en-US" sz="2000" b="1" dirty="0">
                <a:solidFill>
                  <a:srgbClr val="C00000"/>
                </a:solidFill>
              </a:rPr>
              <a:t>increase</a:t>
            </a:r>
            <a:r>
              <a:rPr lang="en-US" sz="2000" dirty="0"/>
              <a:t> compared with the 2007-2008 academic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Total </a:t>
            </a:r>
            <a:r>
              <a:rPr lang="en-US" sz="2000" b="1" dirty="0">
                <a:solidFill>
                  <a:srgbClr val="C00000"/>
                </a:solidFill>
              </a:rPr>
              <a:t>freshmen enrollment </a:t>
            </a:r>
            <a:r>
              <a:rPr lang="en-US" sz="2000" dirty="0"/>
              <a:t>of IUB 21</a:t>
            </a:r>
            <a:r>
              <a:rPr lang="en-US" sz="2000" baseline="30000" dirty="0"/>
              <a:t>st</a:t>
            </a:r>
            <a:r>
              <a:rPr lang="en-US" sz="2000" dirty="0"/>
              <a:t> Century Scholars Class of 2021 has increased by more than </a:t>
            </a:r>
            <a:r>
              <a:rPr lang="en-US" sz="2000" b="1" dirty="0">
                <a:solidFill>
                  <a:srgbClr val="C00000"/>
                </a:solidFill>
              </a:rPr>
              <a:t>250% </a:t>
            </a:r>
            <a:r>
              <a:rPr lang="en-US" sz="2000" dirty="0"/>
              <a:t>since 2007.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21</a:t>
            </a:r>
            <a:r>
              <a:rPr lang="en-US" sz="2000" baseline="30000" dirty="0"/>
              <a:t>st</a:t>
            </a:r>
            <a:r>
              <a:rPr lang="en-US" sz="2000" dirty="0"/>
              <a:t> Century Scholars Class of 2021 at IUB are the most </a:t>
            </a:r>
            <a:r>
              <a:rPr lang="en-US" sz="2000" b="1" dirty="0">
                <a:solidFill>
                  <a:srgbClr val="C00000"/>
                </a:solidFill>
              </a:rPr>
              <a:t>competitive cohort </a:t>
            </a:r>
            <a:r>
              <a:rPr lang="en-US" sz="2000" dirty="0"/>
              <a:t>since 2007 in terms of </a:t>
            </a:r>
            <a:r>
              <a:rPr lang="en-US" sz="2000" b="1" dirty="0">
                <a:solidFill>
                  <a:srgbClr val="C00000"/>
                </a:solidFill>
              </a:rPr>
              <a:t>SAT score </a:t>
            </a:r>
            <a:r>
              <a:rPr lang="en-US" sz="2000" dirty="0"/>
              <a:t>and average </a:t>
            </a:r>
            <a:r>
              <a:rPr lang="en-US" sz="2000" b="1" dirty="0">
                <a:solidFill>
                  <a:srgbClr val="C00000"/>
                </a:solidFill>
              </a:rPr>
              <a:t>cumulative high school GPA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percentage of </a:t>
            </a:r>
            <a:r>
              <a:rPr lang="en-US" sz="2000" b="1" dirty="0">
                <a:solidFill>
                  <a:srgbClr val="C00000"/>
                </a:solidFill>
              </a:rPr>
              <a:t>first-generation</a:t>
            </a:r>
            <a:r>
              <a:rPr lang="en-US" sz="2000" dirty="0"/>
              <a:t> IUB 21</a:t>
            </a:r>
            <a:r>
              <a:rPr lang="en-US" sz="2000" baseline="30000" dirty="0"/>
              <a:t>st</a:t>
            </a:r>
            <a:r>
              <a:rPr lang="en-US" sz="2000" dirty="0"/>
              <a:t> Century Scholars as well as the number of </a:t>
            </a:r>
            <a:r>
              <a:rPr lang="en-US" sz="2000" b="1" dirty="0">
                <a:solidFill>
                  <a:srgbClr val="C00000"/>
                </a:solidFill>
              </a:rPr>
              <a:t>female students </a:t>
            </a:r>
            <a:r>
              <a:rPr lang="en-US" sz="2000" dirty="0"/>
              <a:t>has stayed</a:t>
            </a:r>
            <a:r>
              <a:rPr lang="en-US" sz="2000" b="1" dirty="0">
                <a:solidFill>
                  <a:srgbClr val="C00000"/>
                </a:solidFill>
              </a:rPr>
              <a:t> relatively the same</a:t>
            </a:r>
            <a:r>
              <a:rPr lang="en-US" sz="2000" dirty="0"/>
              <a:t> between 2007-08 and 2017-18.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proportion of </a:t>
            </a:r>
            <a:r>
              <a:rPr lang="en-US" sz="2000" b="1" dirty="0">
                <a:solidFill>
                  <a:srgbClr val="C00000"/>
                </a:solidFill>
              </a:rPr>
              <a:t>Caucasian/White </a:t>
            </a:r>
            <a:r>
              <a:rPr lang="en-US" sz="2000" dirty="0"/>
              <a:t>IUB 21</a:t>
            </a:r>
            <a:r>
              <a:rPr lang="en-US" sz="2000" baseline="30000" dirty="0"/>
              <a:t>st</a:t>
            </a:r>
            <a:r>
              <a:rPr lang="en-US" sz="2000" dirty="0"/>
              <a:t> Century Scholars has </a:t>
            </a:r>
            <a:r>
              <a:rPr lang="en-US" sz="2000" b="1" dirty="0">
                <a:solidFill>
                  <a:srgbClr val="C00000"/>
                </a:solidFill>
              </a:rPr>
              <a:t>decreased</a:t>
            </a:r>
            <a:r>
              <a:rPr lang="en-US" sz="2000" dirty="0"/>
              <a:t> by 13% since 2007.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Hispanic/Latino </a:t>
            </a:r>
            <a:r>
              <a:rPr lang="en-US" sz="2000" dirty="0"/>
              <a:t>IUB 21</a:t>
            </a:r>
            <a:r>
              <a:rPr lang="en-US" sz="2000" baseline="30000" dirty="0"/>
              <a:t>st</a:t>
            </a:r>
            <a:r>
              <a:rPr lang="en-US" sz="2000" dirty="0"/>
              <a:t> Century Scholars is the </a:t>
            </a:r>
            <a:r>
              <a:rPr lang="en-US" sz="2000" b="1" dirty="0">
                <a:solidFill>
                  <a:srgbClr val="C00000"/>
                </a:solidFill>
              </a:rPr>
              <a:t>fastest</a:t>
            </a:r>
            <a:r>
              <a:rPr lang="en-US" sz="2000" dirty="0"/>
              <a:t> growing ethnic minority group, having more than doubled since 2007.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A0A05-7A5C-4046-9EFD-4714CEAEA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499" y="484634"/>
            <a:ext cx="8004391" cy="638906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Summary of Results</a:t>
            </a:r>
          </a:p>
        </p:txBody>
      </p:sp>
    </p:spTree>
    <p:extLst>
      <p:ext uri="{BB962C8B-B14F-4D97-AF65-F5344CB8AC3E}">
        <p14:creationId xmlns:p14="http://schemas.microsoft.com/office/powerpoint/2010/main" val="3855336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046" y="514848"/>
            <a:ext cx="8004391" cy="638906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Questions? Comments?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9046" y="1651001"/>
            <a:ext cx="8625176" cy="46921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Roy Y. Chan, M.A.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chemeClr val="tx1"/>
                </a:solidFill>
              </a:rPr>
              <a:t>Special Projects Coordinator</a:t>
            </a:r>
            <a:r>
              <a:rPr lang="en-US" sz="2400" dirty="0">
                <a:solidFill>
                  <a:schemeClr val="tx1"/>
                </a:solidFill>
              </a:rPr>
              <a:t>, IU 21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Century Scholars Program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hlinkClick r:id="rId2"/>
              </a:rPr>
              <a:t>rychan@indiana.edu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hlinkClick r:id="rId3" action="ppaction://hlinkfile"/>
              </a:rPr>
              <a:t>go.iu.edu/21st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70FE6-EA02-4642-AEBE-A72576678C73}"/>
              </a:ext>
            </a:extLst>
          </p:cNvPr>
          <p:cNvSpPr/>
          <p:nvPr/>
        </p:nvSpPr>
        <p:spPr>
          <a:xfrm>
            <a:off x="9768969" y="123932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7FD616-2F63-4AA7-857E-1CF64C920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706" y="237250"/>
            <a:ext cx="3700462" cy="336549"/>
          </a:xfrm>
        </p:spPr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6727C0-718F-4D79-8537-EBBAFB0A9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6" y="1239322"/>
            <a:ext cx="8523215" cy="28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37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4" y="1904214"/>
            <a:ext cx="8625176" cy="449658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1) What were your overall thoughts of the demographic, geographic, and pre-college characteristics of first-year 21</a:t>
            </a:r>
            <a:r>
              <a:rPr lang="en-US" sz="3200" baseline="30000" dirty="0">
                <a:solidFill>
                  <a:schemeClr val="tx1"/>
                </a:solidFill>
              </a:rPr>
              <a:t>st</a:t>
            </a:r>
            <a:r>
              <a:rPr lang="en-US" sz="3200" dirty="0">
                <a:solidFill>
                  <a:schemeClr val="tx1"/>
                </a:solidFill>
              </a:rPr>
              <a:t> Century Scholars at IUB?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2) Name one piece of information that stood out to you the most.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3) What, if any, would you change/do when working with 21</a:t>
            </a:r>
            <a:r>
              <a:rPr lang="en-US" sz="3200" baseline="30000" dirty="0">
                <a:solidFill>
                  <a:schemeClr val="tx1"/>
                </a:solidFill>
              </a:rPr>
              <a:t>st</a:t>
            </a:r>
            <a:r>
              <a:rPr lang="en-US" sz="3200" dirty="0">
                <a:solidFill>
                  <a:schemeClr val="tx1"/>
                </a:solidFill>
              </a:rPr>
              <a:t> Century Scholars at IUB?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A0A05-7A5C-4046-9EFD-4714CEAEA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499" y="1034376"/>
            <a:ext cx="8004391" cy="638906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Discussion Groups (</a:t>
            </a:r>
            <a:r>
              <a:rPr lang="en-US" i="1" u="sng" dirty="0">
                <a:solidFill>
                  <a:srgbClr val="C00000"/>
                </a:solidFill>
              </a:rPr>
              <a:t>5-10 minutes</a:t>
            </a:r>
            <a:r>
              <a:rPr lang="en-US" u="sng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257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A0A05-7A5C-4046-9EFD-4714CEAEA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499" y="893252"/>
            <a:ext cx="8004391" cy="638906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Share Best Practices with Colleagues</a:t>
            </a:r>
          </a:p>
        </p:txBody>
      </p:sp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815F27B3-7424-4753-A286-4A15C848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7" y="1617981"/>
            <a:ext cx="8333296" cy="47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1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027" y="1012095"/>
            <a:ext cx="8004391" cy="638906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499" y="1651001"/>
            <a:ext cx="8625176" cy="4692151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 Indiana 21</a:t>
            </a:r>
            <a:r>
              <a:rPr lang="en-US" sz="3200" baseline="30000" dirty="0">
                <a:solidFill>
                  <a:schemeClr val="tx1"/>
                </a:solidFill>
              </a:rPr>
              <a:t>st</a:t>
            </a:r>
            <a:r>
              <a:rPr lang="en-US" sz="3200" dirty="0">
                <a:solidFill>
                  <a:schemeClr val="tx1"/>
                </a:solidFill>
              </a:rPr>
              <a:t> Century Scholars Program</a:t>
            </a:r>
          </a:p>
          <a:p>
            <a:r>
              <a:rPr lang="en-US" sz="3200" dirty="0">
                <a:solidFill>
                  <a:schemeClr val="tx1"/>
                </a:solidFill>
              </a:rPr>
              <a:t> IUB Class of 2021: Scholar Profiles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 IUB Class of 2021: Academic Profiles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 IUB 21</a:t>
            </a:r>
            <a:r>
              <a:rPr lang="en-US" sz="3200" baseline="30000" dirty="0">
                <a:solidFill>
                  <a:schemeClr val="tx1"/>
                </a:solidFill>
              </a:rPr>
              <a:t>st</a:t>
            </a:r>
            <a:r>
              <a:rPr lang="en-US" sz="3200" dirty="0">
                <a:solidFill>
                  <a:schemeClr val="tx1"/>
                </a:solidFill>
              </a:rPr>
              <a:t> Century Scholars: A 10-year Longitudinal Analysis between 2007-08 and 2017-18</a:t>
            </a:r>
          </a:p>
          <a:p>
            <a:r>
              <a:rPr lang="en-US" sz="3200" dirty="0">
                <a:solidFill>
                  <a:schemeClr val="tx1"/>
                </a:solidFill>
              </a:rPr>
              <a:t> Summary of Results</a:t>
            </a:r>
          </a:p>
          <a:p>
            <a:r>
              <a:rPr lang="en-US" sz="3200" dirty="0">
                <a:solidFill>
                  <a:schemeClr val="tx1"/>
                </a:solidFill>
              </a:rPr>
              <a:t> Q &amp; A</a:t>
            </a:r>
          </a:p>
          <a:p>
            <a:r>
              <a:rPr lang="en-US" sz="3200" dirty="0">
                <a:solidFill>
                  <a:schemeClr val="tx1"/>
                </a:solidFill>
              </a:rPr>
              <a:t> Discussion Groups </a:t>
            </a:r>
          </a:p>
          <a:p>
            <a:r>
              <a:rPr lang="en-US" sz="3200" dirty="0">
                <a:solidFill>
                  <a:schemeClr val="tx1"/>
                </a:solidFill>
              </a:rPr>
              <a:t> Share Best Practices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4903E0-8896-49D9-8D37-2E8E642BE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37250"/>
            <a:ext cx="4319168" cy="336549"/>
          </a:xfrm>
        </p:spPr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</p:spTree>
    <p:extLst>
      <p:ext uri="{BB962C8B-B14F-4D97-AF65-F5344CB8AC3E}">
        <p14:creationId xmlns:p14="http://schemas.microsoft.com/office/powerpoint/2010/main" val="50856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702" y="844632"/>
            <a:ext cx="8613973" cy="638906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What is the Indiana 21</a:t>
            </a:r>
            <a:r>
              <a:rPr lang="en-US" u="sng" baseline="30000" dirty="0">
                <a:solidFill>
                  <a:srgbClr val="C00000"/>
                </a:solidFill>
              </a:rPr>
              <a:t>st</a:t>
            </a:r>
            <a:r>
              <a:rPr lang="en-US" u="sng" dirty="0">
                <a:solidFill>
                  <a:srgbClr val="C00000"/>
                </a:solidFill>
              </a:rPr>
              <a:t> Century Scholars Program?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38969-12F3-4522-B07D-76BDBD5E9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8" y="1754372"/>
            <a:ext cx="8731501" cy="4897005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C00000"/>
                </a:solidFill>
              </a:rPr>
              <a:t>Early commitment </a:t>
            </a:r>
            <a:r>
              <a:rPr lang="en-US" sz="4000" dirty="0">
                <a:solidFill>
                  <a:schemeClr val="tx1"/>
                </a:solidFill>
              </a:rPr>
              <a:t>college promise program (</a:t>
            </a:r>
            <a:r>
              <a:rPr lang="en-US" sz="4000" i="1" dirty="0">
                <a:solidFill>
                  <a:schemeClr val="tx1"/>
                </a:solidFill>
              </a:rPr>
              <a:t>need-based</a:t>
            </a:r>
            <a:r>
              <a:rPr lang="en-US" sz="4000" dirty="0">
                <a:solidFill>
                  <a:schemeClr val="tx1"/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Funds up to </a:t>
            </a:r>
            <a:r>
              <a:rPr lang="en-US" sz="4000" dirty="0">
                <a:solidFill>
                  <a:srgbClr val="C00000"/>
                </a:solidFill>
              </a:rPr>
              <a:t>4-years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of tuition (</a:t>
            </a:r>
            <a:r>
              <a:rPr lang="en-US" sz="4000" i="1" dirty="0">
                <a:solidFill>
                  <a:schemeClr val="tx1"/>
                </a:solidFill>
              </a:rPr>
              <a:t>first-dollar</a:t>
            </a:r>
            <a:r>
              <a:rPr lang="en-US" sz="4000" dirty="0">
                <a:solidFill>
                  <a:schemeClr val="tx1"/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C00000"/>
                </a:solidFill>
              </a:rPr>
              <a:t>Underserved</a:t>
            </a:r>
            <a:r>
              <a:rPr lang="en-US" sz="4000" dirty="0">
                <a:solidFill>
                  <a:schemeClr val="tx1"/>
                </a:solidFill>
              </a:rPr>
              <a:t> students = Low-income, first-generation, and/or ethnic minority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u="sng" dirty="0">
                <a:solidFill>
                  <a:schemeClr val="tx1"/>
                </a:solidFill>
              </a:rPr>
              <a:t>PURPOSE</a:t>
            </a:r>
            <a:r>
              <a:rPr lang="en-US" sz="4000" dirty="0">
                <a:solidFill>
                  <a:schemeClr val="tx1"/>
                </a:solidFill>
              </a:rPr>
              <a:t>: To increase the degree attainment rates of “</a:t>
            </a:r>
            <a:r>
              <a:rPr lang="en-US" sz="4000" dirty="0">
                <a:solidFill>
                  <a:srgbClr val="C00000"/>
                </a:solidFill>
              </a:rPr>
              <a:t>underserved</a:t>
            </a:r>
            <a:r>
              <a:rPr lang="en-US" sz="4000" dirty="0">
                <a:solidFill>
                  <a:schemeClr val="tx1"/>
                </a:solidFill>
              </a:rPr>
              <a:t>” populations to 60 percent by 2025 (Lumina Foundation, 2018)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F504B7-377B-44A0-9DB3-5DD3918E79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</p:spTree>
    <p:extLst>
      <p:ext uri="{BB962C8B-B14F-4D97-AF65-F5344CB8AC3E}">
        <p14:creationId xmlns:p14="http://schemas.microsoft.com/office/powerpoint/2010/main" val="240483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499" y="714923"/>
            <a:ext cx="8004391" cy="638906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Who are the 21</a:t>
            </a:r>
            <a:r>
              <a:rPr lang="en-US" u="sng" baseline="30000" dirty="0">
                <a:solidFill>
                  <a:srgbClr val="C00000"/>
                </a:solidFill>
              </a:rPr>
              <a:t>st</a:t>
            </a:r>
            <a:r>
              <a:rPr lang="en-US" u="sng" dirty="0">
                <a:solidFill>
                  <a:srgbClr val="C00000"/>
                </a:solidFill>
              </a:rPr>
              <a:t> Century Scholars at IU Bloomington?: Class of 2021 Profiles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499" y="1651001"/>
            <a:ext cx="8625176" cy="4692151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831</a:t>
            </a:r>
            <a:r>
              <a:rPr lang="en-US" sz="3200" dirty="0">
                <a:solidFill>
                  <a:schemeClr val="tx1"/>
                </a:solidFill>
              </a:rPr>
              <a:t> Freshmen IUB Scholars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60%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Female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42% </a:t>
            </a:r>
            <a:r>
              <a:rPr lang="en-US" sz="3200" dirty="0">
                <a:solidFill>
                  <a:schemeClr val="tx1"/>
                </a:solidFill>
              </a:rPr>
              <a:t>First-Generation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1175</a:t>
            </a:r>
            <a:r>
              <a:rPr lang="en-US" sz="3200" dirty="0">
                <a:solidFill>
                  <a:schemeClr val="tx1"/>
                </a:solidFill>
              </a:rPr>
              <a:t> Average SAT Score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3.63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Average High School Cumulative GPA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50% </a:t>
            </a:r>
            <a:r>
              <a:rPr lang="en-US" sz="3200" dirty="0">
                <a:solidFill>
                  <a:schemeClr val="tx1"/>
                </a:solidFill>
              </a:rPr>
              <a:t>Students of Color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~ 85% </a:t>
            </a:r>
            <a:r>
              <a:rPr lang="en-US" sz="3200" dirty="0">
                <a:solidFill>
                  <a:schemeClr val="tx1"/>
                </a:solidFill>
              </a:rPr>
              <a:t>Receive Institutional Aid (i.e., Covenant)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90% </a:t>
            </a:r>
            <a:r>
              <a:rPr lang="en-US" sz="3200" dirty="0">
                <a:solidFill>
                  <a:schemeClr val="tx1"/>
                </a:solidFill>
              </a:rPr>
              <a:t>Scholars Return Back to IUB After First-Year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100%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Indiana Residents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4903E0-8896-49D9-8D37-2E8E642BE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29403"/>
            <a:ext cx="4319168" cy="336549"/>
          </a:xfrm>
        </p:spPr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</p:spTree>
    <p:extLst>
      <p:ext uri="{BB962C8B-B14F-4D97-AF65-F5344CB8AC3E}">
        <p14:creationId xmlns:p14="http://schemas.microsoft.com/office/powerpoint/2010/main" val="2950254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499" y="714923"/>
            <a:ext cx="8004391" cy="638906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Who are the 21</a:t>
            </a:r>
            <a:r>
              <a:rPr lang="en-US" u="sng" baseline="30000" dirty="0">
                <a:solidFill>
                  <a:srgbClr val="C00000"/>
                </a:solidFill>
              </a:rPr>
              <a:t>st</a:t>
            </a:r>
            <a:r>
              <a:rPr lang="en-US" u="sng" dirty="0">
                <a:solidFill>
                  <a:srgbClr val="C00000"/>
                </a:solidFill>
              </a:rPr>
              <a:t> Century Scholars at IU Bloomington?: Class of 2021 Profiles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4903E0-8896-49D9-8D37-2E8E642BE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29403"/>
            <a:ext cx="4319168" cy="336549"/>
          </a:xfrm>
        </p:spPr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pic>
        <p:nvPicPr>
          <p:cNvPr id="7" name="Picture 6" descr="A group of people in front of a crowd&#10;&#10;Description generated with very high confidence">
            <a:extLst>
              <a:ext uri="{FF2B5EF4-FFF2-40B4-BE49-F238E27FC236}">
                <a16:creationId xmlns:a16="http://schemas.microsoft.com/office/drawing/2014/main" id="{873ACC7C-A646-402D-A632-DE9CEDBD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130"/>
            <a:ext cx="9144000" cy="46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2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A5CCB-017F-44C4-85F7-CC3CF9CB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2" y="573799"/>
            <a:ext cx="8927184" cy="67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5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499" y="714923"/>
            <a:ext cx="8004391" cy="638906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Who are the 21</a:t>
            </a:r>
            <a:r>
              <a:rPr lang="en-US" u="sng" baseline="30000" dirty="0">
                <a:solidFill>
                  <a:srgbClr val="C00000"/>
                </a:solidFill>
              </a:rPr>
              <a:t>st</a:t>
            </a:r>
            <a:r>
              <a:rPr lang="en-US" u="sng" dirty="0">
                <a:solidFill>
                  <a:srgbClr val="C00000"/>
                </a:solidFill>
              </a:rPr>
              <a:t> Century Scholars at IUB?: Academic Profiles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3122" y="1651001"/>
            <a:ext cx="8924553" cy="469215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Top 5 Majors:</a:t>
            </a:r>
            <a:r>
              <a:rPr lang="en-US" sz="2400" dirty="0">
                <a:solidFill>
                  <a:schemeClr val="tx1"/>
                </a:solidFill>
              </a:rPr>
              <a:t> 1) Biology, 2) Nursing, 3) Management/Marketing, 4) Psychology, and 5) Social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Top 5 Colleges/Schools: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1) College of Arts &amp; Sciences, 2) Kelley School of Business, 3) School of Public Health, 4) School of Public and Environmental Affairs (SPEA), and 5) School of Informatics, Computing, and Engineering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Summer 2017 OVPDEMA Study Abroad Recipients: </a:t>
            </a:r>
            <a:r>
              <a:rPr lang="en-US" sz="2400" b="1" dirty="0">
                <a:solidFill>
                  <a:schemeClr val="tx1"/>
                </a:solidFill>
              </a:rPr>
              <a:t>24</a:t>
            </a:r>
            <a:r>
              <a:rPr lang="en-US" sz="2400" dirty="0">
                <a:solidFill>
                  <a:schemeClr val="tx1"/>
                </a:solidFill>
              </a:rPr>
              <a:t> out of </a:t>
            </a:r>
            <a:r>
              <a:rPr lang="en-US" sz="2400" b="1" dirty="0">
                <a:solidFill>
                  <a:schemeClr val="tx1"/>
                </a:solidFill>
              </a:rPr>
              <a:t>35</a:t>
            </a:r>
            <a:r>
              <a:rPr lang="en-US" sz="2400" dirty="0">
                <a:solidFill>
                  <a:schemeClr val="tx1"/>
                </a:solidFill>
              </a:rPr>
              <a:t> scholars studied abroad through IU OVPDEMA either in Brazil or India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7</a:t>
            </a:r>
            <a:r>
              <a:rPr lang="en-US" sz="2400" dirty="0">
                <a:solidFill>
                  <a:schemeClr val="tx1"/>
                </a:solidFill>
              </a:rPr>
              <a:t> scholars were elected and inducted to Phi Beta Kappa (PBK) Society for the IU Class of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Largest </a:t>
            </a:r>
            <a:r>
              <a:rPr lang="en-US" sz="2400" dirty="0">
                <a:solidFill>
                  <a:schemeClr val="tx1"/>
                </a:solidFill>
              </a:rPr>
              <a:t>student support services at IUB in terms of student enrollment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$25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million</a:t>
            </a:r>
            <a:r>
              <a:rPr lang="en-US" sz="2400" dirty="0">
                <a:solidFill>
                  <a:schemeClr val="tx1"/>
                </a:solidFill>
              </a:rPr>
              <a:t> scholarship awarded to 2,588 scholars during the 2015-16 academic year at IUB (ICHE, 2017)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4903E0-8896-49D9-8D37-2E8E642BE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37250"/>
            <a:ext cx="4319168" cy="33654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The 30/60/90 Day Plan for IU OVPDEMA Alumni Affiliate Groups</a:t>
            </a:r>
          </a:p>
        </p:txBody>
      </p:sp>
    </p:spTree>
    <p:extLst>
      <p:ext uri="{BB962C8B-B14F-4D97-AF65-F5344CB8AC3E}">
        <p14:creationId xmlns:p14="http://schemas.microsoft.com/office/powerpoint/2010/main" val="15923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805" y="2515442"/>
            <a:ext cx="8004391" cy="638906"/>
          </a:xfrm>
        </p:spPr>
        <p:txBody>
          <a:bodyPr>
            <a:noAutofit/>
          </a:bodyPr>
          <a:lstStyle/>
          <a:p>
            <a:pPr algn="ctr"/>
            <a:r>
              <a:rPr lang="en-US" sz="4800" u="sng" dirty="0">
                <a:solidFill>
                  <a:srgbClr val="C00000"/>
                </a:solidFill>
              </a:rPr>
              <a:t>So, who are the 21</a:t>
            </a:r>
            <a:r>
              <a:rPr lang="en-US" sz="4800" u="sng" baseline="30000" dirty="0">
                <a:solidFill>
                  <a:srgbClr val="C00000"/>
                </a:solidFill>
              </a:rPr>
              <a:t>st</a:t>
            </a:r>
            <a:r>
              <a:rPr lang="en-US" sz="4800" u="sng" dirty="0">
                <a:solidFill>
                  <a:srgbClr val="C00000"/>
                </a:solidFill>
              </a:rPr>
              <a:t> Century Scholars at IUB??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Let’s look at longitudinal data between 2007-08 and 2017-18 academic year analyzed by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Roy Y. Chan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4903E0-8896-49D9-8D37-2E8E642BE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37250"/>
            <a:ext cx="4319168" cy="336549"/>
          </a:xfrm>
        </p:spPr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</p:spTree>
    <p:extLst>
      <p:ext uri="{BB962C8B-B14F-4D97-AF65-F5344CB8AC3E}">
        <p14:creationId xmlns:p14="http://schemas.microsoft.com/office/powerpoint/2010/main" val="777539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31326-89B9-4C93-996A-566E33F26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ARE THE 21</a:t>
            </a:r>
            <a:r>
              <a:rPr lang="en-US" baseline="30000" dirty="0"/>
              <a:t>st</a:t>
            </a:r>
            <a:r>
              <a:rPr lang="en-US" dirty="0"/>
              <a:t> CENTURY SCHOLARS AT IUB?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F50337-2114-4482-A95F-D7326EB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59EF55-FC03-41C4-ACE4-8E653524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" y="505187"/>
            <a:ext cx="9023033" cy="58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0039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sharepoint/v3/field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IUBloomington-standard-template</Template>
  <TotalTime>957</TotalTime>
  <Words>833</Words>
  <Application>Microsoft Office PowerPoint</Application>
  <PresentationFormat>On-screen Show (4:3)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Main</vt:lpstr>
      <vt:lpstr>Who are the 21st Century Scholars at Indiana University Bloomington?</vt:lpstr>
      <vt:lpstr>Outline</vt:lpstr>
      <vt:lpstr>What is the Indiana 21st Century Scholars Program?</vt:lpstr>
      <vt:lpstr>Who are the 21st Century Scholars at IU Bloomington?: Class of 2021 Profiles</vt:lpstr>
      <vt:lpstr>Who are the 21st Century Scholars at IU Bloomington?: Class of 2021 Profiles</vt:lpstr>
      <vt:lpstr>PowerPoint Presentation</vt:lpstr>
      <vt:lpstr>Who are the 21st Century Scholars at IUB?: Academic Profiles</vt:lpstr>
      <vt:lpstr>So, who are the 21st Century Scholars at IUB??  Let’s look at longitudinal data between 2007-08 and 2017-18 academic year analyzed by  Roy Y. Chan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Results</vt:lpstr>
      <vt:lpstr>Questions? Comments?</vt:lpstr>
      <vt:lpstr>Discussion Groups (5-10 minutes)</vt:lpstr>
      <vt:lpstr>Share Best Practices with Colleagues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Unnecessarily extra long title of presentation</dc:title>
  <dc:creator>Chan, Roy Y</dc:creator>
  <cp:lastModifiedBy>Chan, Roy Y</cp:lastModifiedBy>
  <cp:revision>97</cp:revision>
  <cp:lastPrinted>2014-06-24T16:10:50Z</cp:lastPrinted>
  <dcterms:created xsi:type="dcterms:W3CDTF">2017-09-12T22:40:14Z</dcterms:created>
  <dcterms:modified xsi:type="dcterms:W3CDTF">2018-04-02T18:00:38Z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