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344" r:id="rId4"/>
    <p:sldId id="314" r:id="rId5"/>
    <p:sldId id="348" r:id="rId6"/>
    <p:sldId id="267" r:id="rId7"/>
    <p:sldId id="264" r:id="rId8"/>
    <p:sldId id="352" r:id="rId9"/>
    <p:sldId id="338" r:id="rId10"/>
    <p:sldId id="345" r:id="rId11"/>
    <p:sldId id="339" r:id="rId12"/>
    <p:sldId id="340" r:id="rId13"/>
    <p:sldId id="341" r:id="rId14"/>
    <p:sldId id="342" r:id="rId15"/>
    <p:sldId id="343" r:id="rId16"/>
    <p:sldId id="346" r:id="rId17"/>
    <p:sldId id="351" r:id="rId18"/>
    <p:sldId id="347" r:id="rId19"/>
    <p:sldId id="350" r:id="rId20"/>
    <p:sldId id="31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2" autoAdjust="0"/>
    <p:restoredTop sz="94601" autoAdjust="0"/>
  </p:normalViewPr>
  <p:slideViewPr>
    <p:cSldViewPr>
      <p:cViewPr varScale="1">
        <p:scale>
          <a:sx n="95" d="100"/>
          <a:sy n="95" d="100"/>
        </p:scale>
        <p:origin x="13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dirty="0">
                <a:solidFill>
                  <a:srgbClr val="FF0000"/>
                </a:solidFill>
              </a:rPr>
              <a:t>Age Group and Sex - IU Alumni Millennials</a:t>
            </a:r>
          </a:p>
        </c:rich>
      </c:tx>
      <c:layout>
        <c:manualLayout>
          <c:xMode val="edge"/>
          <c:yMode val="edge"/>
          <c:x val="0.16030649394632099"/>
          <c:y val="1.8518364012445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26-28</c:v>
                </c:pt>
                <c:pt idx="1">
                  <c:v>29-31</c:v>
                </c:pt>
                <c:pt idx="2">
                  <c:v>32-35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</c:v>
                </c:pt>
                <c:pt idx="1">
                  <c:v>41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8D-48B1-A7A1-014DE2B130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26-28</c:v>
                </c:pt>
                <c:pt idx="1">
                  <c:v>29-31</c:v>
                </c:pt>
                <c:pt idx="2">
                  <c:v>32-35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</c:v>
                </c:pt>
                <c:pt idx="1">
                  <c:v>15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8D-48B1-A7A1-014DE2B130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26914216"/>
        <c:axId val="-2091239112"/>
      </c:barChart>
      <c:catAx>
        <c:axId val="212691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1239112"/>
        <c:crosses val="autoZero"/>
        <c:auto val="1"/>
        <c:lblAlgn val="ctr"/>
        <c:lblOffset val="100"/>
        <c:noMultiLvlLbl val="0"/>
      </c:catAx>
      <c:valAx>
        <c:axId val="-20912391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691421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rgbClr val="FF0000"/>
                </a:solidFill>
              </a:rPr>
              <a:t>In or Out</a:t>
            </a:r>
            <a:r>
              <a:rPr lang="en-US" sz="2000" b="1" baseline="0" dirty="0">
                <a:solidFill>
                  <a:srgbClr val="FF0000"/>
                </a:solidFill>
              </a:rPr>
              <a:t> State - IU Alumni Millennials</a:t>
            </a:r>
            <a:endParaRPr lang="en-US" sz="2000" b="1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Sheet1!$A$7:$A$8</c:f>
              <c:strCache>
                <c:ptCount val="2"/>
                <c:pt idx="0">
                  <c:v>Out-State</c:v>
                </c:pt>
                <c:pt idx="1">
                  <c:v>In-State</c:v>
                </c:pt>
              </c:strCache>
            </c:strRef>
          </c:cat>
          <c:val>
            <c:numRef>
              <c:f>Sheet1!$B$7:$B$8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5-42C2-B320-6EA64D9683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32745784"/>
        <c:axId val="2126560424"/>
      </c:barChart>
      <c:catAx>
        <c:axId val="-2132745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6560424"/>
        <c:crosses val="autoZero"/>
        <c:auto val="1"/>
        <c:lblAlgn val="ctr"/>
        <c:lblOffset val="100"/>
        <c:noMultiLvlLbl val="0"/>
      </c:catAx>
      <c:valAx>
        <c:axId val="212656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2745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 dirty="0">
                <a:solidFill>
                  <a:srgbClr val="FF0000"/>
                </a:solidFill>
              </a:rPr>
              <a:t>How Likely IU</a:t>
            </a:r>
            <a:r>
              <a:rPr lang="en-US" sz="2400" b="1" i="1" baseline="0" dirty="0">
                <a:solidFill>
                  <a:srgbClr val="FF0000"/>
                </a:solidFill>
              </a:rPr>
              <a:t> </a:t>
            </a:r>
            <a:r>
              <a:rPr lang="en-US" sz="2400" b="1" baseline="0" dirty="0">
                <a:solidFill>
                  <a:srgbClr val="FF0000"/>
                </a:solidFill>
              </a:rPr>
              <a:t>Millennial Alumni Will Attend a Homecoming Event: </a:t>
            </a:r>
            <a:r>
              <a:rPr lang="en-US" sz="2400" b="1" i="1" baseline="0" dirty="0">
                <a:solidFill>
                  <a:srgbClr val="FF0000"/>
                </a:solidFill>
              </a:rPr>
              <a:t>Age Group </a:t>
            </a:r>
            <a:endParaRPr lang="en-US" sz="2400" b="1" i="1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26-28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Sheet1!$B$11:$F$11</c:f>
              <c:strCache>
                <c:ptCount val="5"/>
                <c:pt idx="0">
                  <c:v>Very Unlikely</c:v>
                </c:pt>
                <c:pt idx="1">
                  <c:v>Unlikely</c:v>
                </c:pt>
                <c:pt idx="2">
                  <c:v>Undecided</c:v>
                </c:pt>
                <c:pt idx="3">
                  <c:v>Likely</c:v>
                </c:pt>
                <c:pt idx="4">
                  <c:v>Very Likely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12</c:v>
                </c:pt>
                <c:pt idx="1">
                  <c:v>7</c:v>
                </c:pt>
                <c:pt idx="2">
                  <c:v>11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05-4AB9-A190-5DD4BD6BB506}"/>
            </c:ext>
          </c:extLst>
        </c:ser>
        <c:ser>
          <c:idx val="1"/>
          <c:order val="1"/>
          <c:tx>
            <c:strRef>
              <c:f>Sheet1!$A$13</c:f>
              <c:strCache>
                <c:ptCount val="1"/>
                <c:pt idx="0">
                  <c:v>29-31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Sheet1!$B$11:$F$11</c:f>
              <c:strCache>
                <c:ptCount val="5"/>
                <c:pt idx="0">
                  <c:v>Very Unlikely</c:v>
                </c:pt>
                <c:pt idx="1">
                  <c:v>Unlikely</c:v>
                </c:pt>
                <c:pt idx="2">
                  <c:v>Undecided</c:v>
                </c:pt>
                <c:pt idx="3">
                  <c:v>Likely</c:v>
                </c:pt>
                <c:pt idx="4">
                  <c:v>Very Likely</c:v>
                </c:pt>
              </c:strCache>
            </c:strRef>
          </c:cat>
          <c:val>
            <c:numRef>
              <c:f>Sheet1!$B$13:$F$13</c:f>
              <c:numCache>
                <c:formatCode>General</c:formatCode>
                <c:ptCount val="5"/>
                <c:pt idx="0">
                  <c:v>25</c:v>
                </c:pt>
                <c:pt idx="1">
                  <c:v>19</c:v>
                </c:pt>
                <c:pt idx="2">
                  <c:v>9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05-4AB9-A190-5DD4BD6BB506}"/>
            </c:ext>
          </c:extLst>
        </c:ser>
        <c:ser>
          <c:idx val="2"/>
          <c:order val="2"/>
          <c:tx>
            <c:strRef>
              <c:f>Sheet1!$A$14</c:f>
              <c:strCache>
                <c:ptCount val="1"/>
                <c:pt idx="0">
                  <c:v>32-35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Sheet1!$B$11:$F$11</c:f>
              <c:strCache>
                <c:ptCount val="5"/>
                <c:pt idx="0">
                  <c:v>Very Unlikely</c:v>
                </c:pt>
                <c:pt idx="1">
                  <c:v>Unlikely</c:v>
                </c:pt>
                <c:pt idx="2">
                  <c:v>Undecided</c:v>
                </c:pt>
                <c:pt idx="3">
                  <c:v>Likely</c:v>
                </c:pt>
                <c:pt idx="4">
                  <c:v>Very Likely</c:v>
                </c:pt>
              </c:strCache>
            </c:strRef>
          </c:cat>
          <c:val>
            <c:numRef>
              <c:f>Sheet1!$B$14:$F$14</c:f>
              <c:numCache>
                <c:formatCode>General</c:formatCode>
                <c:ptCount val="5"/>
                <c:pt idx="0">
                  <c:v>30</c:v>
                </c:pt>
                <c:pt idx="1">
                  <c:v>15</c:v>
                </c:pt>
                <c:pt idx="2">
                  <c:v>15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05-4AB9-A190-5DD4BD6BB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2740088"/>
        <c:axId val="-2091654696"/>
      </c:barChart>
      <c:catAx>
        <c:axId val="-213274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1654696"/>
        <c:crosses val="autoZero"/>
        <c:auto val="1"/>
        <c:lblAlgn val="ctr"/>
        <c:lblOffset val="100"/>
        <c:noMultiLvlLbl val="0"/>
      </c:catAx>
      <c:valAx>
        <c:axId val="-2091654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2740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dirty="0">
                <a:solidFill>
                  <a:srgbClr val="FF0000"/>
                </a:solidFill>
              </a:rPr>
              <a:t>How Likely IU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Millennials</a:t>
            </a:r>
            <a:r>
              <a:rPr lang="en-US" sz="2400" b="1" dirty="0">
                <a:solidFill>
                  <a:srgbClr val="FF0000"/>
                </a:solidFill>
              </a:rPr>
              <a:t> Alumni Will Attend a</a:t>
            </a:r>
            <a:r>
              <a:rPr lang="en-US" sz="2400" b="1" baseline="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Homecoming Event: </a:t>
            </a:r>
            <a:r>
              <a:rPr lang="en-US" sz="2400" b="1" i="1" dirty="0">
                <a:solidFill>
                  <a:srgbClr val="FF0000"/>
                </a:solidFill>
              </a:rPr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Sheet1!$A$16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Sheet1!$B$15:$F$15</c:f>
              <c:strCache>
                <c:ptCount val="5"/>
                <c:pt idx="0">
                  <c:v>Very Unlikely</c:v>
                </c:pt>
                <c:pt idx="1">
                  <c:v>Unlikely</c:v>
                </c:pt>
                <c:pt idx="2">
                  <c:v>Undecided</c:v>
                </c:pt>
                <c:pt idx="3">
                  <c:v>Likely</c:v>
                </c:pt>
                <c:pt idx="4">
                  <c:v>Very Likely</c:v>
                </c:pt>
              </c:strCache>
            </c:str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41</c:v>
                </c:pt>
                <c:pt idx="1">
                  <c:v>26</c:v>
                </c:pt>
                <c:pt idx="2">
                  <c:v>21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90-4464-B303-4C03E7F6B37E}"/>
            </c:ext>
          </c:extLst>
        </c:ser>
        <c:ser>
          <c:idx val="1"/>
          <c:order val="1"/>
          <c:tx>
            <c:strRef>
              <c:f>Sheet1!$A$17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Sheet1!$B$15:$F$15</c:f>
              <c:strCache>
                <c:ptCount val="5"/>
                <c:pt idx="0">
                  <c:v>Very Unlikely</c:v>
                </c:pt>
                <c:pt idx="1">
                  <c:v>Unlikely</c:v>
                </c:pt>
                <c:pt idx="2">
                  <c:v>Undecided</c:v>
                </c:pt>
                <c:pt idx="3">
                  <c:v>Likely</c:v>
                </c:pt>
                <c:pt idx="4">
                  <c:v>Very Likely</c:v>
                </c:pt>
              </c:strCache>
            </c:strRef>
          </c:cat>
          <c:val>
            <c:numRef>
              <c:f>Sheet1!$B$17:$F$17</c:f>
              <c:numCache>
                <c:formatCode>General</c:formatCode>
                <c:ptCount val="5"/>
                <c:pt idx="0">
                  <c:v>26</c:v>
                </c:pt>
                <c:pt idx="1">
                  <c:v>15</c:v>
                </c:pt>
                <c:pt idx="2">
                  <c:v>14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90-4464-B303-4C03E7F6B37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092922744"/>
        <c:axId val="-2092718744"/>
      </c:barChart>
      <c:catAx>
        <c:axId val="-2092922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2718744"/>
        <c:crosses val="autoZero"/>
        <c:auto val="1"/>
        <c:lblAlgn val="ctr"/>
        <c:lblOffset val="100"/>
        <c:noMultiLvlLbl val="0"/>
      </c:catAx>
      <c:valAx>
        <c:axId val="-2092718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29227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How Many Times Have IU </a:t>
            </a:r>
            <a:r>
              <a:rPr lang="en-US" sz="2400" b="1" dirty="0" err="1">
                <a:solidFill>
                  <a:srgbClr val="FF0000"/>
                </a:solidFill>
              </a:rPr>
              <a:t>Millennials</a:t>
            </a:r>
            <a:r>
              <a:rPr lang="en-US" sz="2400" b="1" baseline="0" dirty="0">
                <a:solidFill>
                  <a:srgbClr val="FF0000"/>
                </a:solidFill>
              </a:rPr>
              <a:t> Alumni Visited Campus: </a:t>
            </a:r>
            <a:r>
              <a:rPr lang="en-US" sz="2400" b="1" i="1" baseline="0" dirty="0">
                <a:solidFill>
                  <a:srgbClr val="FF0000"/>
                </a:solidFill>
              </a:rPr>
              <a:t>Age Group</a:t>
            </a:r>
            <a:endParaRPr lang="en-US" sz="2400" b="1" i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1534435261708"/>
          <c:y val="1.2195121951219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26-28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Sheet1!$B$18:$E$18</c:f>
              <c:strCache>
                <c:ptCount val="4"/>
                <c:pt idx="0">
                  <c:v>Never attended</c:v>
                </c:pt>
                <c:pt idx="1">
                  <c:v>1 time</c:v>
                </c:pt>
                <c:pt idx="2">
                  <c:v>2-5 times</c:v>
                </c:pt>
                <c:pt idx="3">
                  <c:v>6 or more times</c:v>
                </c:pt>
              </c:strCache>
            </c:strRef>
          </c:cat>
          <c:val>
            <c:numRef>
              <c:f>Sheet1!$B$19:$E$19</c:f>
              <c:numCache>
                <c:formatCode>General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5-4A9D-85AE-23660C7C4AA2}"/>
            </c:ext>
          </c:extLst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29-31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92-48E0-B011-3AA8EF2D72A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Sheet1!$B$18:$E$18</c:f>
              <c:strCache>
                <c:ptCount val="4"/>
                <c:pt idx="0">
                  <c:v>Never attended</c:v>
                </c:pt>
                <c:pt idx="1">
                  <c:v>1 time</c:v>
                </c:pt>
                <c:pt idx="2">
                  <c:v>2-5 times</c:v>
                </c:pt>
                <c:pt idx="3">
                  <c:v>6 or more times</c:v>
                </c:pt>
              </c:strCache>
            </c:strRef>
          </c:cat>
          <c:val>
            <c:numRef>
              <c:f>Sheet1!$B$20:$E$20</c:f>
              <c:numCache>
                <c:formatCode>General</c:formatCode>
                <c:ptCount val="4"/>
                <c:pt idx="0">
                  <c:v>27</c:v>
                </c:pt>
                <c:pt idx="1">
                  <c:v>13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45-4A9D-85AE-23660C7C4AA2}"/>
            </c:ext>
          </c:extLst>
        </c:ser>
        <c:ser>
          <c:idx val="2"/>
          <c:order val="2"/>
          <c:tx>
            <c:strRef>
              <c:f>Sheet1!$A$21</c:f>
              <c:strCache>
                <c:ptCount val="1"/>
                <c:pt idx="0">
                  <c:v>32-25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Sheet1!$B$18:$E$18</c:f>
              <c:strCache>
                <c:ptCount val="4"/>
                <c:pt idx="0">
                  <c:v>Never attended</c:v>
                </c:pt>
                <c:pt idx="1">
                  <c:v>1 time</c:v>
                </c:pt>
                <c:pt idx="2">
                  <c:v>2-5 times</c:v>
                </c:pt>
                <c:pt idx="3">
                  <c:v>6 or more times</c:v>
                </c:pt>
              </c:strCache>
            </c:strRef>
          </c:cat>
          <c:val>
            <c:numRef>
              <c:f>Sheet1!$B$21:$E$21</c:f>
              <c:numCache>
                <c:formatCode>General</c:formatCode>
                <c:ptCount val="4"/>
                <c:pt idx="0">
                  <c:v>29</c:v>
                </c:pt>
                <c:pt idx="1">
                  <c:v>9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45-4A9D-85AE-23660C7C4A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2656168"/>
        <c:axId val="2110588760"/>
      </c:barChart>
      <c:catAx>
        <c:axId val="-213265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588760"/>
        <c:crosses val="autoZero"/>
        <c:auto val="1"/>
        <c:lblAlgn val="ctr"/>
        <c:lblOffset val="100"/>
        <c:noMultiLvlLbl val="0"/>
      </c:catAx>
      <c:valAx>
        <c:axId val="211058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265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IU </a:t>
            </a:r>
            <a:r>
              <a:rPr lang="en-US" sz="2400" b="1" dirty="0" err="1">
                <a:solidFill>
                  <a:srgbClr val="FF0000"/>
                </a:solidFill>
              </a:rPr>
              <a:t>Millennials</a:t>
            </a:r>
            <a:r>
              <a:rPr lang="en-US" sz="2400" b="1" dirty="0">
                <a:solidFill>
                  <a:srgbClr val="FF0000"/>
                </a:solidFill>
              </a:rPr>
              <a:t> Alumni Past Homecoming Attendance</a:t>
            </a:r>
            <a:r>
              <a:rPr lang="en-US" sz="2400" b="1" baseline="0" dirty="0">
                <a:solidFill>
                  <a:srgbClr val="FF0000"/>
                </a:solidFill>
              </a:rPr>
              <a:t>: </a:t>
            </a:r>
            <a:r>
              <a:rPr lang="en-US" sz="2400" b="1" i="1" baseline="0" dirty="0">
                <a:solidFill>
                  <a:srgbClr val="FF0000"/>
                </a:solidFill>
              </a:rPr>
              <a:t>Age Group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Sheet1!$A$25</c:f>
              <c:strCache>
                <c:ptCount val="1"/>
                <c:pt idx="0">
                  <c:v>26-28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Sheet1!$B$24:$E$24</c:f>
              <c:strCache>
                <c:ptCount val="4"/>
                <c:pt idx="0">
                  <c:v>Never attended</c:v>
                </c:pt>
                <c:pt idx="1">
                  <c:v>2011-2014</c:v>
                </c:pt>
                <c:pt idx="2">
                  <c:v>2007-2010</c:v>
                </c:pt>
                <c:pt idx="3">
                  <c:v>2002-2006</c:v>
                </c:pt>
              </c:strCache>
            </c:strRef>
          </c:cat>
          <c:val>
            <c:numRef>
              <c:f>Sheet1!$B$25:$E$25</c:f>
              <c:numCache>
                <c:formatCode>General</c:formatCode>
                <c:ptCount val="4"/>
                <c:pt idx="0">
                  <c:v>11</c:v>
                </c:pt>
                <c:pt idx="1">
                  <c:v>18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9-4E89-9444-098500194B70}"/>
            </c:ext>
          </c:extLst>
        </c:ser>
        <c:ser>
          <c:idx val="1"/>
          <c:order val="1"/>
          <c:tx>
            <c:strRef>
              <c:f>Sheet1!$A$26</c:f>
              <c:strCache>
                <c:ptCount val="1"/>
                <c:pt idx="0">
                  <c:v>29-31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Sheet1!$B$24:$E$24</c:f>
              <c:strCache>
                <c:ptCount val="4"/>
                <c:pt idx="0">
                  <c:v>Never attended</c:v>
                </c:pt>
                <c:pt idx="1">
                  <c:v>2011-2014</c:v>
                </c:pt>
                <c:pt idx="2">
                  <c:v>2007-2010</c:v>
                </c:pt>
                <c:pt idx="3">
                  <c:v>2002-2006</c:v>
                </c:pt>
              </c:strCache>
            </c:strRef>
          </c:cat>
          <c:val>
            <c:numRef>
              <c:f>Sheet1!$B$26:$E$26</c:f>
              <c:numCache>
                <c:formatCode>General</c:formatCode>
                <c:ptCount val="4"/>
                <c:pt idx="0">
                  <c:v>27</c:v>
                </c:pt>
                <c:pt idx="1">
                  <c:v>8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B9-4E89-9444-098500194B70}"/>
            </c:ext>
          </c:extLst>
        </c:ser>
        <c:ser>
          <c:idx val="2"/>
          <c:order val="2"/>
          <c:tx>
            <c:strRef>
              <c:f>Sheet1!$A$27</c:f>
              <c:strCache>
                <c:ptCount val="1"/>
                <c:pt idx="0">
                  <c:v>32-25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Sheet1!$B$24:$E$24</c:f>
              <c:strCache>
                <c:ptCount val="4"/>
                <c:pt idx="0">
                  <c:v>Never attended</c:v>
                </c:pt>
                <c:pt idx="1">
                  <c:v>2011-2014</c:v>
                </c:pt>
                <c:pt idx="2">
                  <c:v>2007-2010</c:v>
                </c:pt>
                <c:pt idx="3">
                  <c:v>2002-2006</c:v>
                </c:pt>
              </c:strCache>
            </c:strRef>
          </c:cat>
          <c:val>
            <c:numRef>
              <c:f>Sheet1!$B$27:$E$27</c:f>
              <c:numCache>
                <c:formatCode>General</c:formatCode>
                <c:ptCount val="4"/>
                <c:pt idx="0">
                  <c:v>29</c:v>
                </c:pt>
                <c:pt idx="1">
                  <c:v>13</c:v>
                </c:pt>
                <c:pt idx="2">
                  <c:v>9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B9-4E89-9444-098500194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0689208"/>
        <c:axId val="2109888744"/>
      </c:barChart>
      <c:catAx>
        <c:axId val="211068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888744"/>
        <c:crosses val="autoZero"/>
        <c:auto val="1"/>
        <c:lblAlgn val="ctr"/>
        <c:lblOffset val="100"/>
        <c:noMultiLvlLbl val="0"/>
      </c:catAx>
      <c:valAx>
        <c:axId val="2109888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689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90563-42C7-439F-AEE6-05308184E6E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497E7-6443-4D4C-A01E-0E89E1364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6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97E7-6443-4D4C-A01E-0E89E13640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0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6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1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1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7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1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8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1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38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8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D2C88-7AAC-4020-85DC-B3C085444BD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D5AE-4EA9-436D-854D-280E5D6F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1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ychan@indian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ychan@indiana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lumni.indiana.edu/pan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61" y="228600"/>
            <a:ext cx="9144000" cy="1447799"/>
          </a:xfrm>
        </p:spPr>
        <p:txBody>
          <a:bodyPr>
            <a:noAutofit/>
          </a:bodyPr>
          <a:lstStyle/>
          <a:p>
            <a:r>
              <a:rPr lang="en-US" sz="4100" b="1" u="sng" dirty="0"/>
              <a:t>Engaging Young Alumni: Millennials Participation in Homecoming Events at Indiana University, Bloomington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61" y="4007916"/>
            <a:ext cx="9120339" cy="2850084"/>
          </a:xfrm>
        </p:spPr>
        <p:txBody>
          <a:bodyPr>
            <a:normAutofit fontScale="77500" lnSpcReduction="20000"/>
          </a:bodyPr>
          <a:lstStyle/>
          <a:p>
            <a:r>
              <a:rPr lang="en-US" sz="3300" b="1" dirty="0">
                <a:solidFill>
                  <a:schemeClr val="tx1"/>
                </a:solidFill>
              </a:rPr>
              <a:t>Roy Y. Chan</a:t>
            </a:r>
          </a:p>
          <a:p>
            <a:r>
              <a:rPr lang="en-US" sz="3300" b="1" dirty="0">
                <a:solidFill>
                  <a:schemeClr val="tx1"/>
                </a:solidFill>
              </a:rPr>
              <a:t>Ph.D. candidate</a:t>
            </a:r>
          </a:p>
          <a:p>
            <a:r>
              <a:rPr lang="en-US" sz="3300" b="1" dirty="0">
                <a:solidFill>
                  <a:schemeClr val="tx1"/>
                </a:solidFill>
              </a:rPr>
              <a:t> School of Education</a:t>
            </a:r>
          </a:p>
          <a:p>
            <a:r>
              <a:rPr lang="en-US" sz="3300" b="1" dirty="0">
                <a:solidFill>
                  <a:schemeClr val="tx1"/>
                </a:solidFill>
              </a:rPr>
              <a:t>Indiana University</a:t>
            </a:r>
          </a:p>
          <a:p>
            <a:r>
              <a:rPr lang="en-US" sz="3300" b="1" dirty="0">
                <a:solidFill>
                  <a:schemeClr val="tx1"/>
                </a:solidFill>
                <a:hlinkClick r:id="rId2"/>
              </a:rPr>
              <a:t>rychan@indiana.edu</a:t>
            </a:r>
            <a:r>
              <a:rPr lang="en-US" sz="3300" b="1" dirty="0">
                <a:solidFill>
                  <a:schemeClr val="tx1"/>
                </a:solidFill>
              </a:rPr>
              <a:t> </a:t>
            </a:r>
          </a:p>
          <a:p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2016 NASPA Student Affairs Fundraising Conference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July 30, 2016</a:t>
            </a:r>
          </a:p>
        </p:txBody>
      </p:sp>
      <p:pic>
        <p:nvPicPr>
          <p:cNvPr id="4" name="Picture 3" descr="indiana-universit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57400"/>
            <a:ext cx="571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2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0187"/>
            <a:ext cx="8229600" cy="1143000"/>
          </a:xfrm>
        </p:spPr>
        <p:txBody>
          <a:bodyPr/>
          <a:lstStyle/>
          <a:p>
            <a:r>
              <a:rPr lang="en-US" b="1" u="sng" dirty="0"/>
              <a:t>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56329991"/>
              </p:ext>
            </p:extLst>
          </p:nvPr>
        </p:nvGraphicFramePr>
        <p:xfrm>
          <a:off x="-76200" y="685800"/>
          <a:ext cx="4495800" cy="618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29470238"/>
              </p:ext>
            </p:extLst>
          </p:nvPr>
        </p:nvGraphicFramePr>
        <p:xfrm>
          <a:off x="4267200" y="685800"/>
          <a:ext cx="4876800" cy="617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192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b="1" u="sng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27606765"/>
              </p:ext>
            </p:extLst>
          </p:nvPr>
        </p:nvGraphicFramePr>
        <p:xfrm>
          <a:off x="0" y="685800"/>
          <a:ext cx="92202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87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b="1" u="sng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75277653"/>
              </p:ext>
            </p:extLst>
          </p:nvPr>
        </p:nvGraphicFramePr>
        <p:xfrm>
          <a:off x="-26670" y="685800"/>
          <a:ext cx="917067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7174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b="1" u="sng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59323908"/>
              </p:ext>
            </p:extLst>
          </p:nvPr>
        </p:nvGraphicFramePr>
        <p:xfrm>
          <a:off x="0" y="609600"/>
          <a:ext cx="9220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107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b="1" u="sng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89366698"/>
              </p:ext>
            </p:extLst>
          </p:nvPr>
        </p:nvGraphicFramePr>
        <p:xfrm>
          <a:off x="0" y="533400"/>
          <a:ext cx="9144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4389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b="1" u="sng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6172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3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914400"/>
          </a:xfrm>
        </p:spPr>
        <p:txBody>
          <a:bodyPr>
            <a:normAutofit/>
          </a:bodyPr>
          <a:lstStyle/>
          <a:p>
            <a:r>
              <a:rPr lang="en-US" b="1" u="sng" dirty="0"/>
              <a:t>Results from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943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IU Millennial alumni are </a:t>
            </a:r>
            <a:r>
              <a:rPr lang="en-US" b="1" dirty="0">
                <a:solidFill>
                  <a:srgbClr val="FF0000"/>
                </a:solidFill>
              </a:rPr>
              <a:t>very unlikely </a:t>
            </a:r>
            <a:r>
              <a:rPr lang="en-US" dirty="0"/>
              <a:t>to attend Homecoming Weekend regardless of age, gender, or geographical location.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Only one in 10 young alumni </a:t>
            </a:r>
            <a:r>
              <a:rPr lang="en-US" dirty="0"/>
              <a:t>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likely to return for IUB Homecoming 2015.</a:t>
            </a:r>
          </a:p>
          <a:p>
            <a:r>
              <a:rPr lang="en-US" b="1" dirty="0">
                <a:solidFill>
                  <a:srgbClr val="FF0000"/>
                </a:solidFill>
              </a:rPr>
              <a:t>Less than a quarter of Millennials </a:t>
            </a:r>
            <a:r>
              <a:rPr lang="en-US" dirty="0"/>
              <a:t>visited the IUB campus in the last 12 months.</a:t>
            </a:r>
          </a:p>
          <a:p>
            <a:pPr lvl="1"/>
            <a:r>
              <a:rPr lang="en-US" dirty="0"/>
              <a:t>Primary reason </a:t>
            </a:r>
            <a:r>
              <a:rPr lang="en-US" i="1" dirty="0"/>
              <a:t>not</a:t>
            </a:r>
            <a:r>
              <a:rPr lang="en-US" dirty="0"/>
              <a:t> to attend: </a:t>
            </a:r>
            <a:r>
              <a:rPr lang="en-US" dirty="0">
                <a:solidFill>
                  <a:srgbClr val="FF0000"/>
                </a:solidFill>
              </a:rPr>
              <a:t>1) Friends are not attending, 2) Activities are not appealing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3) Geographical distance</a:t>
            </a:r>
          </a:p>
          <a:p>
            <a:pPr lvl="1"/>
            <a:r>
              <a:rPr lang="en-US" dirty="0"/>
              <a:t>Primary reason to attend:</a:t>
            </a:r>
            <a:r>
              <a:rPr lang="en-US" dirty="0">
                <a:solidFill>
                  <a:srgbClr val="FF0000"/>
                </a:solidFill>
              </a:rPr>
              <a:t> 1) Watch the football game, 2) See how campus has changed/hasn’t changed</a:t>
            </a:r>
            <a:r>
              <a:rPr lang="en-US" dirty="0">
                <a:solidFill>
                  <a:srgbClr val="000000"/>
                </a:solidFill>
              </a:rPr>
              <a:t>, and </a:t>
            </a:r>
            <a:r>
              <a:rPr lang="en-US" dirty="0">
                <a:solidFill>
                  <a:srgbClr val="FF0000"/>
                </a:solidFill>
              </a:rPr>
              <a:t>3) To see friends and family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2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914400"/>
          </a:xfrm>
        </p:spPr>
        <p:txBody>
          <a:bodyPr>
            <a:normAutofit/>
          </a:bodyPr>
          <a:lstStyle/>
          <a:p>
            <a:r>
              <a:rPr lang="en-US" b="1" u="sng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172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However</a:t>
            </a:r>
            <a:r>
              <a:rPr lang="en-US" i="1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it’s STILL worth </a:t>
            </a:r>
            <a:r>
              <a:rPr lang="en-US" dirty="0"/>
              <a:t>connecting with Millennial alumni </a:t>
            </a:r>
            <a:r>
              <a:rPr lang="en-US" b="1" dirty="0">
                <a:solidFill>
                  <a:srgbClr val="FF0000"/>
                </a:solidFill>
              </a:rPr>
              <a:t>even if they aren’t </a:t>
            </a:r>
            <a:r>
              <a:rPr lang="en-US" dirty="0"/>
              <a:t>making financial donations or attending alumni events.</a:t>
            </a:r>
          </a:p>
          <a:p>
            <a:pPr lvl="1"/>
            <a:r>
              <a:rPr lang="en-US" dirty="0"/>
              <a:t>“</a:t>
            </a:r>
            <a:r>
              <a:rPr lang="en-US" b="1" dirty="0">
                <a:solidFill>
                  <a:srgbClr val="FF0000"/>
                </a:solidFill>
              </a:rPr>
              <a:t>Relationship management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solidFill>
                  <a:srgbClr val="FF0000"/>
                </a:solidFill>
              </a:rPr>
              <a:t>Remind</a:t>
            </a:r>
            <a:r>
              <a:rPr lang="en-US" dirty="0"/>
              <a:t> young alumni of their positive experience as an undergraduate student (</a:t>
            </a:r>
            <a:r>
              <a:rPr lang="en-US" dirty="0" err="1"/>
              <a:t>Bresciani</a:t>
            </a:r>
            <a:r>
              <a:rPr lang="en-US" dirty="0"/>
              <a:t>, Bump, &amp; Heffernan, 2010)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solidFill>
                  <a:srgbClr val="FF0000"/>
                </a:solidFill>
              </a:rPr>
              <a:t>Create</a:t>
            </a:r>
            <a:r>
              <a:rPr lang="en-US" dirty="0"/>
              <a:t> a diverse set of young alumni activities more than just a sports event, swags, and pub crawls</a:t>
            </a:r>
          </a:p>
          <a:p>
            <a:r>
              <a:rPr lang="en-US" dirty="0"/>
              <a:t>If young alumni have the </a:t>
            </a:r>
            <a:r>
              <a:rPr lang="en-US" b="1" dirty="0">
                <a:solidFill>
                  <a:srgbClr val="FF0000"/>
                </a:solidFill>
              </a:rPr>
              <a:t>sense that the university is behind their professional growth</a:t>
            </a:r>
            <a:r>
              <a:rPr lang="en-US" dirty="0"/>
              <a:t>, they’ll be </a:t>
            </a:r>
            <a:r>
              <a:rPr lang="en-US" b="1" dirty="0">
                <a:solidFill>
                  <a:srgbClr val="FF0000"/>
                </a:solidFill>
              </a:rPr>
              <a:t>more likely </a:t>
            </a:r>
            <a:r>
              <a:rPr lang="en-US" dirty="0"/>
              <a:t>to give back in future years.</a:t>
            </a:r>
          </a:p>
          <a:p>
            <a:pPr lvl="1"/>
            <a:r>
              <a:rPr lang="en-US" dirty="0"/>
              <a:t>“</a:t>
            </a:r>
            <a:r>
              <a:rPr lang="en-US" b="1" dirty="0">
                <a:solidFill>
                  <a:srgbClr val="FF0000"/>
                </a:solidFill>
              </a:rPr>
              <a:t>Emotional connection</a:t>
            </a:r>
            <a:r>
              <a:rPr lang="en-US" dirty="0"/>
              <a:t>” and “</a:t>
            </a:r>
            <a:r>
              <a:rPr lang="en-US" b="1" dirty="0">
                <a:solidFill>
                  <a:srgbClr val="FF0000"/>
                </a:solidFill>
              </a:rPr>
              <a:t>Loyalty</a:t>
            </a:r>
            <a:r>
              <a:rPr lang="en-US" dirty="0"/>
              <a:t>”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Attachment</a:t>
            </a:r>
            <a:r>
              <a:rPr lang="en-US" dirty="0"/>
              <a:t> is a key predictor to alumni giving/involvement</a:t>
            </a:r>
          </a:p>
        </p:txBody>
      </p:sp>
    </p:spTree>
    <p:extLst>
      <p:ext uri="{BB962C8B-B14F-4D97-AF65-F5344CB8AC3E}">
        <p14:creationId xmlns:p14="http://schemas.microsoft.com/office/powerpoint/2010/main" val="3306942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Recommendations for Practitioners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1"/>
            <a:ext cx="9144000" cy="6095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Leverage </a:t>
            </a:r>
            <a:r>
              <a:rPr lang="en-US" b="1" dirty="0">
                <a:solidFill>
                  <a:srgbClr val="FF0000"/>
                </a:solidFill>
              </a:rPr>
              <a:t>social media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crowdfunding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Funderful</a:t>
            </a:r>
            <a:r>
              <a:rPr lang="en-US" dirty="0"/>
              <a:t>; </a:t>
            </a:r>
            <a:r>
              <a:rPr lang="en-US" dirty="0" err="1"/>
              <a:t>iModules</a:t>
            </a:r>
            <a:r>
              <a:rPr lang="en-US" dirty="0"/>
              <a:t>; </a:t>
            </a:r>
            <a:r>
              <a:rPr lang="en-US" dirty="0" err="1"/>
              <a:t>GiveCampus</a:t>
            </a:r>
            <a:r>
              <a:rPr lang="en-US" dirty="0"/>
              <a:t>; </a:t>
            </a:r>
            <a:r>
              <a:rPr lang="en-US" dirty="0" err="1"/>
              <a:t>Ologie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E.G. Make digital communications/mobile giving </a:t>
            </a:r>
            <a:r>
              <a:rPr lang="en-US" b="1" dirty="0">
                <a:solidFill>
                  <a:srgbClr val="FF0000"/>
                </a:solidFill>
              </a:rPr>
              <a:t>personal</a:t>
            </a:r>
            <a:r>
              <a:rPr lang="en-US" dirty="0"/>
              <a:t> such as, college scholarship fund (first generation; LGBTQ) </a:t>
            </a:r>
          </a:p>
          <a:p>
            <a:r>
              <a:rPr lang="en-US" dirty="0"/>
              <a:t>Encourage young alumni </a:t>
            </a:r>
            <a:r>
              <a:rPr lang="en-US" b="1" dirty="0">
                <a:solidFill>
                  <a:srgbClr val="FF0000"/>
                </a:solidFill>
              </a:rPr>
              <a:t>to volunteer </a:t>
            </a:r>
            <a:r>
              <a:rPr lang="en-US" dirty="0"/>
              <a:t>and ask for their </a:t>
            </a:r>
            <a:r>
              <a:rPr lang="en-US" b="1" dirty="0">
                <a:solidFill>
                  <a:srgbClr val="FF0000"/>
                </a:solidFill>
              </a:rPr>
              <a:t>time </a:t>
            </a:r>
            <a:r>
              <a:rPr lang="en-US" dirty="0">
                <a:solidFill>
                  <a:srgbClr val="000000"/>
                </a:solidFill>
              </a:rPr>
              <a:t>instead of money (It’s socialization process!)</a:t>
            </a:r>
          </a:p>
          <a:p>
            <a:pPr lvl="1"/>
            <a:r>
              <a:rPr lang="en-US" dirty="0"/>
              <a:t>E.G., </a:t>
            </a:r>
            <a:r>
              <a:rPr lang="en-US" b="1" dirty="0">
                <a:solidFill>
                  <a:srgbClr val="FF0000"/>
                </a:solidFill>
              </a:rPr>
              <a:t>Student advancement/philanthropy </a:t>
            </a:r>
            <a:r>
              <a:rPr lang="en-US" dirty="0"/>
              <a:t>programs (senior class giving, ambassador programs, co-curricular activities)</a:t>
            </a:r>
          </a:p>
          <a:p>
            <a:r>
              <a:rPr lang="en-US" b="1" dirty="0">
                <a:solidFill>
                  <a:srgbClr val="FF0000"/>
                </a:solidFill>
              </a:rPr>
              <a:t>Collect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use data </a:t>
            </a:r>
            <a:r>
              <a:rPr lang="en-US" dirty="0"/>
              <a:t>to identify patterns of alumni involvement and giving history</a:t>
            </a:r>
          </a:p>
          <a:p>
            <a:pPr lvl="1"/>
            <a:r>
              <a:rPr lang="en-US" dirty="0"/>
              <a:t>E.G., Race, Graduation, Prior-Student Involvement (</a:t>
            </a:r>
            <a:r>
              <a:rPr lang="en-US" dirty="0" err="1"/>
              <a:t>Drezner</a:t>
            </a:r>
            <a:r>
              <a:rPr lang="en-US" dirty="0"/>
              <a:t>, 2009)</a:t>
            </a:r>
          </a:p>
          <a:p>
            <a:r>
              <a:rPr lang="en-US" b="1" dirty="0">
                <a:solidFill>
                  <a:srgbClr val="FF0000"/>
                </a:solidFill>
              </a:rPr>
              <a:t>Hire</a:t>
            </a:r>
            <a:r>
              <a:rPr lang="en-US" dirty="0"/>
              <a:t> an Associate Director of Young Alumni Programs</a:t>
            </a:r>
          </a:p>
          <a:p>
            <a:r>
              <a:rPr lang="en-US" dirty="0"/>
              <a:t>Provide </a:t>
            </a:r>
            <a:r>
              <a:rPr lang="en-US" b="1" dirty="0">
                <a:solidFill>
                  <a:srgbClr val="FF0000"/>
                </a:solidFill>
              </a:rPr>
              <a:t>FREE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career support/guidance and networking support for young alumni</a:t>
            </a:r>
          </a:p>
          <a:p>
            <a:pPr lvl="1"/>
            <a:r>
              <a:rPr lang="en-US" dirty="0"/>
              <a:t>E.G., </a:t>
            </a:r>
            <a:r>
              <a:rPr lang="en-US" b="1" dirty="0">
                <a:solidFill>
                  <a:srgbClr val="FF0000"/>
                </a:solidFill>
              </a:rPr>
              <a:t>Free</a:t>
            </a:r>
            <a:r>
              <a:rPr lang="en-US" dirty="0"/>
              <a:t> IU alumni membership for first 5 years; </a:t>
            </a:r>
            <a:r>
              <a:rPr lang="en-US" b="1" dirty="0">
                <a:solidFill>
                  <a:srgbClr val="FF0000"/>
                </a:solidFill>
              </a:rPr>
              <a:t>Free</a:t>
            </a:r>
            <a:r>
              <a:rPr lang="en-US" dirty="0"/>
              <a:t> IU alumni parking pass; </a:t>
            </a:r>
            <a:r>
              <a:rPr lang="en-US" b="1" dirty="0">
                <a:solidFill>
                  <a:srgbClr val="FF0000"/>
                </a:solidFill>
              </a:rPr>
              <a:t>Free</a:t>
            </a:r>
            <a:r>
              <a:rPr lang="en-US" dirty="0"/>
              <a:t> IU coaching services; </a:t>
            </a:r>
            <a:r>
              <a:rPr lang="en-US" b="1" dirty="0">
                <a:solidFill>
                  <a:srgbClr val="FF0000"/>
                </a:solidFill>
              </a:rPr>
              <a:t>Discounted</a:t>
            </a:r>
            <a:r>
              <a:rPr lang="en-US" dirty="0"/>
              <a:t> IU hotels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10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Group Discussion/Reflection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rgbClr val="FF0000"/>
                </a:solidFill>
              </a:rPr>
              <a:t>3-4 groups (15 mins)</a:t>
            </a:r>
          </a:p>
          <a:p>
            <a:r>
              <a:rPr lang="en-US" sz="4000" dirty="0"/>
              <a:t>1) Introduce yourself</a:t>
            </a:r>
          </a:p>
          <a:p>
            <a:r>
              <a:rPr lang="en-US" sz="4000" dirty="0"/>
              <a:t>2) How do you or your office engage with young alumni? What work? What did not work?</a:t>
            </a:r>
          </a:p>
          <a:p>
            <a:r>
              <a:rPr lang="en-US" sz="4000" dirty="0"/>
              <a:t>3) What tools/strategies you or your office hope to use to better identify, cultivate, and solicit young alumni to university advancement?</a:t>
            </a:r>
          </a:p>
        </p:txBody>
      </p:sp>
    </p:spTree>
    <p:extLst>
      <p:ext uri="{BB962C8B-B14F-4D97-AF65-F5344CB8AC3E}">
        <p14:creationId xmlns:p14="http://schemas.microsoft.com/office/powerpoint/2010/main" val="417281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u="sng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324600"/>
          </a:xfrm>
        </p:spPr>
        <p:txBody>
          <a:bodyPr>
            <a:normAutofit lnSpcReduction="10000"/>
          </a:bodyPr>
          <a:lstStyle/>
          <a:p>
            <a:r>
              <a:rPr lang="en-US" sz="3800" dirty="0"/>
              <a:t>Literature Review</a:t>
            </a:r>
          </a:p>
          <a:p>
            <a:pPr lvl="1"/>
            <a:r>
              <a:rPr lang="en-US" sz="3400" dirty="0"/>
              <a:t>Millennials and Higher Education Philanthropy</a:t>
            </a:r>
          </a:p>
          <a:p>
            <a:r>
              <a:rPr lang="en-US" sz="3800" dirty="0"/>
              <a:t>Research Questions </a:t>
            </a:r>
          </a:p>
          <a:p>
            <a:r>
              <a:rPr lang="en-US" sz="3800" dirty="0"/>
              <a:t>Demographics</a:t>
            </a:r>
          </a:p>
          <a:p>
            <a:r>
              <a:rPr lang="en-US" sz="3800" dirty="0"/>
              <a:t>Findings/Discussion</a:t>
            </a:r>
          </a:p>
          <a:p>
            <a:r>
              <a:rPr lang="en-US" sz="3800" dirty="0"/>
              <a:t>Recommendations for Practitioners</a:t>
            </a:r>
          </a:p>
          <a:p>
            <a:r>
              <a:rPr lang="en-US" sz="3800" dirty="0"/>
              <a:t>Refection Questions (15-20 mins)</a:t>
            </a:r>
          </a:p>
          <a:p>
            <a:pPr lvl="1"/>
            <a:r>
              <a:rPr lang="en-US" sz="3600" dirty="0"/>
              <a:t>Group Discussion</a:t>
            </a:r>
            <a:endParaRPr lang="en-US" sz="3400" dirty="0"/>
          </a:p>
          <a:p>
            <a:pPr lvl="1"/>
            <a:r>
              <a:rPr lang="en-US" sz="3400" dirty="0"/>
              <a:t>Share Ideas to Conference Participants</a:t>
            </a:r>
          </a:p>
          <a:p>
            <a:r>
              <a:rPr lang="en-US" sz="38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07013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u="sng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" y="2943141"/>
            <a:ext cx="9144000" cy="4572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Roy Y. Chan</a:t>
            </a:r>
          </a:p>
          <a:p>
            <a:pPr marL="0" indent="0" algn="ctr">
              <a:buNone/>
            </a:pPr>
            <a:r>
              <a:rPr lang="en-US" dirty="0"/>
              <a:t>Ph.D. candidate, Indiana University</a:t>
            </a:r>
          </a:p>
          <a:p>
            <a:pPr marL="0" indent="0" algn="ctr">
              <a:buNone/>
            </a:pPr>
            <a:r>
              <a:rPr lang="en-US" dirty="0"/>
              <a:t>Founder &amp; CEO, Philanthropy for America</a:t>
            </a:r>
          </a:p>
          <a:p>
            <a:pPr marL="0" indent="0" algn="ctr">
              <a:buNone/>
            </a:pPr>
            <a:r>
              <a:rPr lang="en-US" sz="3600" dirty="0">
                <a:hlinkClick r:id="rId2"/>
              </a:rPr>
              <a:t>rychan@indiana.edu</a:t>
            </a:r>
            <a:endParaRPr lang="en-US" sz="3600" dirty="0"/>
          </a:p>
          <a:p>
            <a:pPr marL="0" indent="0" algn="ctr">
              <a:buNone/>
            </a:pPr>
            <a:r>
              <a:rPr lang="en-US" dirty="0"/>
              <a:t>www.philanthropyforamerica.org</a:t>
            </a:r>
          </a:p>
          <a:p>
            <a:pPr marL="0" indent="0" algn="ctr">
              <a:buNone/>
            </a:pPr>
            <a:r>
              <a:rPr lang="en-US" dirty="0"/>
              <a:t>@royalroyce86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78331"/>
            <a:ext cx="8763000" cy="136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3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Literature Review</a:t>
            </a:r>
            <a:br>
              <a:rPr lang="en-US" b="1" u="sng" dirty="0"/>
            </a:br>
            <a:r>
              <a:rPr lang="en-US" sz="3600" i="1" dirty="0">
                <a:solidFill>
                  <a:srgbClr val="FF0000"/>
                </a:solidFill>
              </a:rPr>
              <a:t>Millennials and Higher Education Philanthropy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943600"/>
          </a:xfrm>
        </p:spPr>
        <p:txBody>
          <a:bodyPr>
            <a:noAutofit/>
          </a:bodyPr>
          <a:lstStyle/>
          <a:p>
            <a:r>
              <a:rPr lang="en-US" sz="2800" dirty="0"/>
              <a:t>Millennials (</a:t>
            </a:r>
            <a:r>
              <a:rPr lang="en-US" sz="2800" i="1" dirty="0"/>
              <a:t>defined as age 18 to 35</a:t>
            </a:r>
            <a:r>
              <a:rPr lang="en-US" sz="2800" dirty="0"/>
              <a:t>) is now the </a:t>
            </a:r>
            <a:r>
              <a:rPr lang="en-US" sz="2800" b="1" dirty="0">
                <a:solidFill>
                  <a:srgbClr val="FF0000"/>
                </a:solidFill>
              </a:rPr>
              <a:t>largest generation in the U.S. population </a:t>
            </a:r>
            <a:r>
              <a:rPr lang="en-US" sz="2800" dirty="0"/>
              <a:t>and will make up </a:t>
            </a:r>
            <a:r>
              <a:rPr lang="en-US" sz="2800" b="1" dirty="0">
                <a:solidFill>
                  <a:srgbClr val="FF0000"/>
                </a:solidFill>
              </a:rPr>
              <a:t>75 percent of the workplace </a:t>
            </a:r>
            <a:r>
              <a:rPr lang="en-US" sz="2800" dirty="0"/>
              <a:t>by 2025 (U.S. Census Bureau, 2015) </a:t>
            </a:r>
          </a:p>
          <a:p>
            <a:r>
              <a:rPr lang="en-US" sz="2800" dirty="0"/>
              <a:t>Millennials are the </a:t>
            </a:r>
            <a:r>
              <a:rPr lang="en-US" sz="2800" b="1" dirty="0">
                <a:solidFill>
                  <a:srgbClr val="FF0000"/>
                </a:solidFill>
              </a:rPr>
              <a:t>most educated, diverse,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FF0000"/>
                </a:solidFill>
              </a:rPr>
              <a:t>tech-savvy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generation in U.S. history (Pew Research Center, 2015).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63% </a:t>
            </a:r>
            <a:r>
              <a:rPr lang="en-US" sz="2400" dirty="0"/>
              <a:t>already have a bachelor’s degree (NCES, 2015).</a:t>
            </a:r>
          </a:p>
          <a:p>
            <a:r>
              <a:rPr lang="en-US" sz="2800" dirty="0"/>
              <a:t>Millennial alumni giving rates to higher education have </a:t>
            </a:r>
            <a:r>
              <a:rPr lang="en-US" sz="2800" b="1" dirty="0">
                <a:solidFill>
                  <a:srgbClr val="FF0000"/>
                </a:solidFill>
              </a:rPr>
              <a:t>declined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</a:t>
            </a:r>
            <a:r>
              <a:rPr lang="en-US" sz="2800" dirty="0" err="1"/>
              <a:t>Eduventures</a:t>
            </a:r>
            <a:r>
              <a:rPr lang="en-US" sz="2800" dirty="0"/>
              <a:t>, 2014).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More than 50% of Millennials </a:t>
            </a:r>
            <a:r>
              <a:rPr lang="en-US" dirty="0"/>
              <a:t>had </a:t>
            </a:r>
            <a:r>
              <a:rPr lang="en-US" u="sng" dirty="0"/>
              <a:t>never</a:t>
            </a:r>
            <a:r>
              <a:rPr lang="en-US" dirty="0"/>
              <a:t> given money to their alma mater (</a:t>
            </a:r>
            <a:r>
              <a:rPr lang="en-US" i="1" dirty="0"/>
              <a:t>The Chronicle of Higher Education &amp; </a:t>
            </a:r>
            <a:r>
              <a:rPr lang="en-US" dirty="0"/>
              <a:t>Achieve, 2015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8221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296400" cy="838200"/>
          </a:xfrm>
        </p:spPr>
        <p:txBody>
          <a:bodyPr>
            <a:noAutofit/>
          </a:bodyPr>
          <a:lstStyle/>
          <a:p>
            <a:r>
              <a:rPr lang="en-US" sz="3600" b="1" u="sng" dirty="0"/>
              <a:t>Literature Review</a:t>
            </a:r>
            <a:br>
              <a:rPr lang="en-US" sz="3600" b="1" u="sng" dirty="0"/>
            </a:br>
            <a:r>
              <a:rPr lang="en-US" sz="3600" b="1" i="1" dirty="0">
                <a:solidFill>
                  <a:srgbClr val="FF0000"/>
                </a:solidFill>
              </a:rPr>
              <a:t>Millennials and Student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ei.marketwatch.com/Multimedia/2016/07/18/Photos/ZH/MW-ER785_loan_d_20160718123157_ZH.jpg?uuid=2576398c-4d05-11e6-82b6-0015c588df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0" y="1371600"/>
            <a:ext cx="8991600" cy="506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52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271" y="0"/>
            <a:ext cx="8095129" cy="9144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Literature Review</a:t>
            </a:r>
            <a:br>
              <a:rPr lang="en-US" b="1" u="sng" dirty="0"/>
            </a:br>
            <a:r>
              <a:rPr lang="en-US" sz="3600" i="1" dirty="0">
                <a:solidFill>
                  <a:srgbClr val="FF0000"/>
                </a:solidFill>
              </a:rPr>
              <a:t>Millennials and Higher Education Philanthropy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06" y="990600"/>
            <a:ext cx="9094694" cy="5715000"/>
          </a:xfrm>
        </p:spPr>
        <p:txBody>
          <a:bodyPr>
            <a:noAutofit/>
          </a:bodyPr>
          <a:lstStyle/>
          <a:p>
            <a:r>
              <a:rPr lang="en-US" sz="3100" dirty="0"/>
              <a:t>75 percent of Millennial alumni are more likely to </a:t>
            </a:r>
            <a:r>
              <a:rPr lang="en-US" sz="3100" b="1" dirty="0">
                <a:solidFill>
                  <a:srgbClr val="FF0000"/>
                </a:solidFill>
              </a:rPr>
              <a:t>donate to their favorite charity </a:t>
            </a:r>
            <a:r>
              <a:rPr lang="en-US" sz="3100" dirty="0"/>
              <a:t>before donating to their alma mater (</a:t>
            </a:r>
            <a:r>
              <a:rPr lang="en-US" sz="3100" i="1" dirty="0"/>
              <a:t>The Chronicle of Higher Education &amp; </a:t>
            </a:r>
            <a:r>
              <a:rPr lang="en-US" sz="3100" dirty="0"/>
              <a:t>Achieve, 2015).</a:t>
            </a:r>
          </a:p>
          <a:p>
            <a:pPr lvl="1"/>
            <a:r>
              <a:rPr lang="en-US" sz="2400" u="sng" dirty="0">
                <a:solidFill>
                  <a:srgbClr val="FF0000"/>
                </a:solidFill>
              </a:rPr>
              <a:t>WHY</a:t>
            </a:r>
            <a:r>
              <a:rPr lang="en-US" sz="2400" dirty="0"/>
              <a:t>: *Lack of Trust and Confidence with Alma Mater (</a:t>
            </a:r>
            <a:r>
              <a:rPr lang="en-US" sz="2400" dirty="0" err="1"/>
              <a:t>Drezner</a:t>
            </a:r>
            <a:r>
              <a:rPr lang="en-US" sz="2400" dirty="0"/>
              <a:t> &amp; Anderson-Long, 2015); Rising Student Loan Debt, Increasing Tuition Cost; Large Endowments; Unemployment Underemployment; Negative Student Experience</a:t>
            </a:r>
            <a:endParaRPr lang="en-US" sz="3500" dirty="0"/>
          </a:p>
          <a:p>
            <a:r>
              <a:rPr lang="en-US" sz="3500" dirty="0"/>
              <a:t>Yet </a:t>
            </a:r>
            <a:r>
              <a:rPr lang="en-US" dirty="0"/>
              <a:t>82% of Millennial alumni </a:t>
            </a:r>
            <a:r>
              <a:rPr lang="en-US" b="1" dirty="0">
                <a:solidFill>
                  <a:srgbClr val="FF0000"/>
                </a:solidFill>
              </a:rPr>
              <a:t>who volunteered for their college said they will donate financially </a:t>
            </a:r>
            <a:r>
              <a:rPr lang="en-US" sz="3200" dirty="0"/>
              <a:t>(</a:t>
            </a:r>
            <a:r>
              <a:rPr lang="en-US" sz="3200" i="1" dirty="0"/>
              <a:t>The Chronicle of Higher Education &amp; </a:t>
            </a:r>
            <a:r>
              <a:rPr lang="en-US" sz="3200" dirty="0"/>
              <a:t>Achieve, 2015).</a:t>
            </a:r>
          </a:p>
          <a:p>
            <a:pPr lvl="1"/>
            <a:r>
              <a:rPr lang="en-US" sz="2400" u="sng" dirty="0">
                <a:solidFill>
                  <a:srgbClr val="FF0000"/>
                </a:solidFill>
              </a:rPr>
              <a:t>WHY</a:t>
            </a:r>
            <a:r>
              <a:rPr lang="en-US" sz="2400" dirty="0"/>
              <a:t>: Community service and civic engagement impact Millennial alumni philanthropic behavior (Avalos, Sax, &amp; </a:t>
            </a:r>
            <a:r>
              <a:rPr lang="en-US" sz="2400" dirty="0" err="1"/>
              <a:t>Astin</a:t>
            </a:r>
            <a:r>
              <a:rPr lang="en-US" sz="2400" dirty="0"/>
              <a:t>, 1999)</a:t>
            </a:r>
          </a:p>
        </p:txBody>
      </p:sp>
    </p:spTree>
    <p:extLst>
      <p:ext uri="{BB962C8B-B14F-4D97-AF65-F5344CB8AC3E}">
        <p14:creationId xmlns:p14="http://schemas.microsoft.com/office/powerpoint/2010/main" val="160820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372600" cy="1198737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Literature Review</a:t>
            </a:r>
            <a:br>
              <a:rPr lang="en-US" sz="4000" b="1" dirty="0"/>
            </a:br>
            <a:r>
              <a:rPr lang="en-US" sz="4000" b="1" i="1" dirty="0">
                <a:solidFill>
                  <a:srgbClr val="FF0000"/>
                </a:solidFill>
              </a:rPr>
              <a:t>Why do Millennials give to higher education?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F:\Philanthropy Dissertation\Graphic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6775938" cy="593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96000" y="6463445"/>
            <a:ext cx="304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Source: </a:t>
            </a:r>
            <a:r>
              <a:rPr lang="en-US" altLang="en-US" sz="1800" dirty="0" err="1">
                <a:latin typeface="Arial" charset="0"/>
              </a:rPr>
              <a:t>Eduventures</a:t>
            </a:r>
            <a:r>
              <a:rPr lang="en-US" altLang="en-US" sz="1800" dirty="0">
                <a:latin typeface="Arial" charset="0"/>
              </a:rPr>
              <a:t>, 2014</a:t>
            </a:r>
          </a:p>
        </p:txBody>
      </p:sp>
    </p:spTree>
    <p:extLst>
      <p:ext uri="{BB962C8B-B14F-4D97-AF65-F5344CB8AC3E}">
        <p14:creationId xmlns:p14="http://schemas.microsoft.com/office/powerpoint/2010/main" val="115609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b="1" u="sng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562600"/>
          </a:xfrm>
        </p:spPr>
        <p:txBody>
          <a:bodyPr>
            <a:noAutofit/>
          </a:bodyPr>
          <a:lstStyle/>
          <a:p>
            <a:pPr lvl="0"/>
            <a:r>
              <a:rPr lang="en-US" sz="3300" dirty="0"/>
              <a:t>1) What do alumni, specifically the </a:t>
            </a:r>
            <a:r>
              <a:rPr lang="en-US" sz="3300" b="1" dirty="0">
                <a:solidFill>
                  <a:srgbClr val="FF0000"/>
                </a:solidFill>
              </a:rPr>
              <a:t>Millennial generation</a:t>
            </a:r>
            <a:r>
              <a:rPr lang="en-US" sz="3300" dirty="0"/>
              <a:t>, report about their </a:t>
            </a:r>
            <a:r>
              <a:rPr lang="en-US" sz="3300" b="1" dirty="0">
                <a:solidFill>
                  <a:srgbClr val="FF0000"/>
                </a:solidFill>
              </a:rPr>
              <a:t>intent to participate </a:t>
            </a:r>
            <a:r>
              <a:rPr lang="en-US" sz="3300" dirty="0"/>
              <a:t>in the 2015 Homecoming activities at Indiana University, Bloomington?</a:t>
            </a:r>
          </a:p>
          <a:p>
            <a:pPr lvl="0"/>
            <a:r>
              <a:rPr lang="en-US" sz="3300" dirty="0"/>
              <a:t>2) Is there a significant relationship between </a:t>
            </a:r>
            <a:r>
              <a:rPr lang="en-US" sz="3300" b="1" dirty="0">
                <a:solidFill>
                  <a:srgbClr val="FF0000"/>
                </a:solidFill>
              </a:rPr>
              <a:t>demographic factors</a:t>
            </a:r>
            <a:r>
              <a:rPr lang="en-US" sz="3300" dirty="0">
                <a:solidFill>
                  <a:srgbClr val="FF0000"/>
                </a:solidFill>
              </a:rPr>
              <a:t> </a:t>
            </a:r>
            <a:r>
              <a:rPr lang="en-US" sz="3300" dirty="0"/>
              <a:t>(age, gender, geographic location) and </a:t>
            </a:r>
            <a:r>
              <a:rPr lang="en-US" sz="3300" b="1" dirty="0">
                <a:solidFill>
                  <a:srgbClr val="FF0000"/>
                </a:solidFill>
              </a:rPr>
              <a:t>reported alumni engagement </a:t>
            </a:r>
            <a:r>
              <a:rPr lang="en-US" sz="3300" dirty="0"/>
              <a:t>at Indiana University, Bloomington?</a:t>
            </a:r>
          </a:p>
          <a:p>
            <a:pPr lvl="0"/>
            <a:r>
              <a:rPr lang="en-US" sz="3300" dirty="0"/>
              <a:t>3) How do Millennial alumni participation in IU Homecoming events affect </a:t>
            </a:r>
            <a:r>
              <a:rPr lang="en-US" sz="3300" b="1" dirty="0" err="1">
                <a:solidFill>
                  <a:srgbClr val="FF0000"/>
                </a:solidFill>
              </a:rPr>
              <a:t>prosocial</a:t>
            </a:r>
            <a:r>
              <a:rPr lang="en-US" sz="3300" b="1" dirty="0">
                <a:solidFill>
                  <a:srgbClr val="FF0000"/>
                </a:solidFill>
              </a:rPr>
              <a:t> behaviors</a:t>
            </a:r>
            <a:r>
              <a:rPr lang="en-US" sz="3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13828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b="1" u="sng" dirty="0"/>
              <a:t>Theoretical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562600"/>
          </a:xfrm>
        </p:spPr>
        <p:txBody>
          <a:bodyPr>
            <a:noAutofit/>
          </a:bodyPr>
          <a:lstStyle/>
          <a:p>
            <a:pPr lvl="0"/>
            <a:r>
              <a:rPr lang="en-US" sz="4000" b="1" dirty="0">
                <a:solidFill>
                  <a:srgbClr val="FF0000"/>
                </a:solidFill>
              </a:rPr>
              <a:t>Social Integration Theory</a:t>
            </a:r>
          </a:p>
          <a:p>
            <a:pPr lvl="1"/>
            <a:r>
              <a:rPr lang="en-US" sz="4000" dirty="0"/>
              <a:t>Participation in alumni events is a desirable </a:t>
            </a:r>
            <a:r>
              <a:rPr lang="en-US" sz="4000" dirty="0" err="1"/>
              <a:t>prosocial</a:t>
            </a:r>
            <a:r>
              <a:rPr lang="en-US" sz="4000" dirty="0"/>
              <a:t> behavior (Wilson &amp; </a:t>
            </a:r>
            <a:r>
              <a:rPr lang="en-US" sz="4000" dirty="0" err="1"/>
              <a:t>Musick</a:t>
            </a:r>
            <a:r>
              <a:rPr lang="en-US" sz="4000" dirty="0"/>
              <a:t>, 1998)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Socialization Theory </a:t>
            </a:r>
          </a:p>
          <a:p>
            <a:pPr lvl="1"/>
            <a:r>
              <a:rPr lang="en-US" sz="4000" dirty="0"/>
              <a:t>Alumni who value the importance of volunteering and giving will encourage others to participation in </a:t>
            </a:r>
            <a:r>
              <a:rPr lang="en-US" sz="4000" dirty="0" err="1"/>
              <a:t>prosocial</a:t>
            </a:r>
            <a:r>
              <a:rPr lang="en-US" sz="4000" dirty="0"/>
              <a:t> behavior (</a:t>
            </a:r>
            <a:r>
              <a:rPr lang="en-US" sz="4000" dirty="0" err="1"/>
              <a:t>Grusex</a:t>
            </a:r>
            <a:r>
              <a:rPr lang="en-US" sz="4000" dirty="0"/>
              <a:t> &amp; Hastings, 2008).</a:t>
            </a:r>
          </a:p>
        </p:txBody>
      </p:sp>
    </p:spTree>
    <p:extLst>
      <p:ext uri="{BB962C8B-B14F-4D97-AF65-F5344CB8AC3E}">
        <p14:creationId xmlns:p14="http://schemas.microsoft.com/office/powerpoint/2010/main" val="2447203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0187"/>
            <a:ext cx="8229600" cy="1143000"/>
          </a:xfrm>
        </p:spPr>
        <p:txBody>
          <a:bodyPr/>
          <a:lstStyle/>
          <a:p>
            <a:r>
              <a:rPr lang="en-US" b="1" u="sng" dirty="0"/>
              <a:t>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sz="3600" dirty="0"/>
              <a:t>Indiana University Alumni Association (IUAA)</a:t>
            </a:r>
            <a:r>
              <a:rPr lang="en-US" sz="3600" dirty="0">
                <a:solidFill>
                  <a:srgbClr val="FF0000"/>
                </a:solidFill>
              </a:rPr>
              <a:t> 2015 </a:t>
            </a:r>
            <a:r>
              <a:rPr lang="en-US" sz="3600" i="1" dirty="0">
                <a:solidFill>
                  <a:srgbClr val="FF0000"/>
                </a:solidFill>
              </a:rPr>
              <a:t>Returning to Campus Survey</a:t>
            </a:r>
          </a:p>
          <a:p>
            <a:pPr marL="742950" lvl="2" indent="-342900"/>
            <a:r>
              <a:rPr lang="en-US" sz="3200" dirty="0"/>
              <a:t>June 25, 2015 to July 9, 2015 (10 minute online survey)</a:t>
            </a:r>
          </a:p>
          <a:p>
            <a:pPr marL="742950" lvl="2" indent="-342900"/>
            <a:r>
              <a:rPr lang="en-US" sz="3200" dirty="0"/>
              <a:t>15 Questions</a:t>
            </a:r>
          </a:p>
          <a:p>
            <a:pPr marL="742950" lvl="2" indent="-342900"/>
            <a:r>
              <a:rPr lang="en-US" sz="3200" dirty="0">
                <a:hlinkClick r:id="rId2"/>
              </a:rPr>
              <a:t>http://alumni.indiana.edu/panel</a:t>
            </a:r>
            <a:r>
              <a:rPr lang="en-US" sz="3200" dirty="0"/>
              <a:t>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763 out of 962 </a:t>
            </a:r>
            <a:r>
              <a:rPr lang="en-US" sz="3600" dirty="0"/>
              <a:t>IU alumni participants</a:t>
            </a:r>
          </a:p>
          <a:p>
            <a:pPr lvl="1"/>
            <a:r>
              <a:rPr lang="en-US" sz="3200" dirty="0"/>
              <a:t>79% completion rate</a:t>
            </a:r>
          </a:p>
          <a:p>
            <a:r>
              <a:rPr lang="en-US" sz="3600" dirty="0">
                <a:solidFill>
                  <a:srgbClr val="FF0000"/>
                </a:solidFill>
              </a:rPr>
              <a:t>155</a:t>
            </a:r>
            <a:r>
              <a:rPr lang="en-US" sz="3600" dirty="0"/>
              <a:t> are identified as Millennials (defined as 18-34 age)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01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11894</TotalTime>
  <Words>964</Words>
  <Application>Microsoft Office PowerPoint</Application>
  <PresentationFormat>On-screen Show (4:3)</PresentationFormat>
  <Paragraphs>103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Calibri</vt:lpstr>
      <vt:lpstr>Office Theme</vt:lpstr>
      <vt:lpstr>Engaging Young Alumni: Millennials Participation in Homecoming Events at Indiana University, Bloomington</vt:lpstr>
      <vt:lpstr>Overview</vt:lpstr>
      <vt:lpstr>Literature Review Millennials and Higher Education Philanthropy</vt:lpstr>
      <vt:lpstr>Literature Review Millennials and Student Debt</vt:lpstr>
      <vt:lpstr>Literature Review Millennials and Higher Education Philanthropy</vt:lpstr>
      <vt:lpstr>Literature Review Why do Millennials give to higher education?</vt:lpstr>
      <vt:lpstr>Research Questions</vt:lpstr>
      <vt:lpstr>Theoretical Framework</vt:lpstr>
      <vt:lpstr>Demographics</vt:lpstr>
      <vt:lpstr>Demographics</vt:lpstr>
      <vt:lpstr>Findings</vt:lpstr>
      <vt:lpstr>Findings</vt:lpstr>
      <vt:lpstr>Findings</vt:lpstr>
      <vt:lpstr>Findings</vt:lpstr>
      <vt:lpstr>Findings</vt:lpstr>
      <vt:lpstr>Results from Data</vt:lpstr>
      <vt:lpstr>Discussion</vt:lpstr>
      <vt:lpstr>Recommendations for Practitioners</vt:lpstr>
      <vt:lpstr>Group Discussion/Reflection Questions</vt:lpstr>
      <vt:lpstr>Questions? Comments?</vt:lpstr>
    </vt:vector>
  </TitlesOfParts>
  <Company>Boston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chanrg</dc:creator>
  <cp:lastModifiedBy>Chan, Roy Y</cp:lastModifiedBy>
  <cp:revision>212</cp:revision>
  <dcterms:created xsi:type="dcterms:W3CDTF">2014-11-12T00:15:30Z</dcterms:created>
  <dcterms:modified xsi:type="dcterms:W3CDTF">2018-05-08T01:17:14Z</dcterms:modified>
</cp:coreProperties>
</file>